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2"/>
  </p:notesMasterIdLst>
  <p:handoutMasterIdLst>
    <p:handoutMasterId r:id="rId33"/>
  </p:handoutMasterIdLst>
  <p:sldIdLst>
    <p:sldId id="256" r:id="rId2"/>
    <p:sldId id="263" r:id="rId3"/>
    <p:sldId id="264" r:id="rId4"/>
    <p:sldId id="260" r:id="rId5"/>
    <p:sldId id="261" r:id="rId6"/>
    <p:sldId id="266" r:id="rId7"/>
    <p:sldId id="268" r:id="rId8"/>
    <p:sldId id="269" r:id="rId9"/>
    <p:sldId id="270" r:id="rId10"/>
    <p:sldId id="271" r:id="rId11"/>
    <p:sldId id="272" r:id="rId12"/>
    <p:sldId id="273" r:id="rId13"/>
    <p:sldId id="265" r:id="rId14"/>
    <p:sldId id="275" r:id="rId15"/>
    <p:sldId id="276" r:id="rId16"/>
    <p:sldId id="277" r:id="rId17"/>
    <p:sldId id="278" r:id="rId18"/>
    <p:sldId id="285" r:id="rId19"/>
    <p:sldId id="286" r:id="rId20"/>
    <p:sldId id="287" r:id="rId21"/>
    <p:sldId id="280" r:id="rId22"/>
    <p:sldId id="282" r:id="rId23"/>
    <p:sldId id="283" r:id="rId24"/>
    <p:sldId id="279" r:id="rId25"/>
    <p:sldId id="284" r:id="rId26"/>
    <p:sldId id="259" r:id="rId27"/>
    <p:sldId id="267" r:id="rId28"/>
    <p:sldId id="274" r:id="rId29"/>
    <p:sldId id="281" r:id="rId30"/>
    <p:sldId id="262"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56"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465" autoAdjust="0"/>
    <p:restoredTop sz="94660"/>
  </p:normalViewPr>
  <p:slideViewPr>
    <p:cSldViewPr snapToGrid="0">
      <p:cViewPr varScale="1">
        <p:scale>
          <a:sx n="66" d="100"/>
          <a:sy n="66" d="100"/>
        </p:scale>
        <p:origin x="888" y="54"/>
      </p:cViewPr>
      <p:guideLst>
        <p:guide orient="horz" pos="1056"/>
        <p:guide pos="2880"/>
      </p:guideLst>
    </p:cSldViewPr>
  </p:slideViewPr>
  <p:notesTextViewPr>
    <p:cViewPr>
      <p:scale>
        <a:sx n="1" d="1"/>
        <a:sy n="1" d="1"/>
      </p:scale>
      <p:origin x="0" y="0"/>
    </p:cViewPr>
  </p:notesTextViewPr>
  <p:notesViewPr>
    <p:cSldViewPr snapToGrid="0">
      <p:cViewPr varScale="1">
        <p:scale>
          <a:sx n="52" d="100"/>
          <a:sy n="52" d="100"/>
        </p:scale>
        <p:origin x="2010"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2708408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F14E36-484F-42CD-BF35-DA8903659D8B}" type="datetimeFigureOut">
              <a:rPr lang="en-US" smtClean="0"/>
              <a:t>8/6/16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DDF0020-E4DD-4928-A37E-5726B52CC8F3}" type="slidenum">
              <a:rPr lang="en-US" smtClean="0"/>
              <a:t>‹#›</a:t>
            </a:fld>
            <a:endParaRPr lang="en-US"/>
          </a:p>
        </p:txBody>
      </p:sp>
    </p:spTree>
    <p:extLst>
      <p:ext uri="{BB962C8B-B14F-4D97-AF65-F5344CB8AC3E}">
        <p14:creationId xmlns:p14="http://schemas.microsoft.com/office/powerpoint/2010/main" val="28546808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virtual.itg.uiuc.edu/training/EM_tutorial/"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virtual.itg.uiuc.edu/training/AFM_tutorial/"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Substitute</a:t>
            </a:r>
            <a:r>
              <a:rPr lang="en-US" baseline="0" dirty="0" smtClean="0"/>
              <a:t> SEM image, and get name of sample</a:t>
            </a:r>
          </a:p>
          <a:p>
            <a:r>
              <a:rPr lang="en-US" baseline="0" dirty="0" smtClean="0"/>
              <a:t>DLS sample?</a:t>
            </a:r>
          </a:p>
          <a:p>
            <a:r>
              <a:rPr lang="en-US" baseline="0" dirty="0" smtClean="0"/>
              <a:t>AFM sample?</a:t>
            </a:r>
            <a:endParaRPr lang="en-US" dirty="0"/>
          </a:p>
        </p:txBody>
      </p:sp>
      <p:sp>
        <p:nvSpPr>
          <p:cNvPr id="4" name="Slide Number Placeholder 3"/>
          <p:cNvSpPr>
            <a:spLocks noGrp="1"/>
          </p:cNvSpPr>
          <p:nvPr>
            <p:ph type="sldNum" sz="quarter" idx="10"/>
          </p:nvPr>
        </p:nvSpPr>
        <p:spPr/>
        <p:txBody>
          <a:bodyPr/>
          <a:lstStyle/>
          <a:p>
            <a:fld id="{CDDF0020-E4DD-4928-A37E-5726B52CC8F3}" type="slidenum">
              <a:rPr lang="en-US" smtClean="0"/>
              <a:t>2</a:t>
            </a:fld>
            <a:endParaRPr lang="en-US"/>
          </a:p>
        </p:txBody>
      </p:sp>
    </p:spTree>
    <p:extLst>
      <p:ext uri="{BB962C8B-B14F-4D97-AF65-F5344CB8AC3E}">
        <p14:creationId xmlns:p14="http://schemas.microsoft.com/office/powerpoint/2010/main" val="3282303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Both biological and inorganic samples can be imaged using a TEM. In the silica nanoparticle on the right the rows of</a:t>
            </a:r>
            <a:r>
              <a:rPr lang="en-US" baseline="0" dirty="0" smtClean="0"/>
              <a:t> individual atoms can be seen as the white spots in the image.</a:t>
            </a:r>
            <a:endParaRPr lang="en-US" dirty="0"/>
          </a:p>
        </p:txBody>
      </p:sp>
      <p:sp>
        <p:nvSpPr>
          <p:cNvPr id="4" name="Slide Number Placeholder 3"/>
          <p:cNvSpPr>
            <a:spLocks noGrp="1"/>
          </p:cNvSpPr>
          <p:nvPr>
            <p:ph type="sldNum" sz="quarter" idx="10"/>
          </p:nvPr>
        </p:nvSpPr>
        <p:spPr/>
        <p:txBody>
          <a:bodyPr/>
          <a:lstStyle/>
          <a:p>
            <a:fld id="{CDDF0020-E4DD-4928-A37E-5726B52CC8F3}" type="slidenum">
              <a:rPr lang="en-US" smtClean="0"/>
              <a:t>13</a:t>
            </a:fld>
            <a:endParaRPr lang="en-US"/>
          </a:p>
        </p:txBody>
      </p:sp>
    </p:spTree>
    <p:extLst>
      <p:ext uri="{BB962C8B-B14F-4D97-AF65-F5344CB8AC3E}">
        <p14:creationId xmlns:p14="http://schemas.microsoft.com/office/powerpoint/2010/main" val="29259122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 helpful animation which shows SEM operation </a:t>
            </a:r>
            <a:r>
              <a:rPr lang="en-US" dirty="0" smtClean="0">
                <a:hlinkClick r:id="rId3"/>
              </a:rPr>
              <a:t>http://virtual.itg.uiuc.edu/training/EM_tutorial/</a:t>
            </a:r>
            <a:endParaRPr lang="en-US" dirty="0" smtClean="0"/>
          </a:p>
          <a:p>
            <a:endParaRPr lang="en-US" dirty="0"/>
          </a:p>
        </p:txBody>
      </p:sp>
      <p:sp>
        <p:nvSpPr>
          <p:cNvPr id="4" name="Slide Number Placeholder 3"/>
          <p:cNvSpPr>
            <a:spLocks noGrp="1"/>
          </p:cNvSpPr>
          <p:nvPr>
            <p:ph type="sldNum" sz="quarter" idx="10"/>
          </p:nvPr>
        </p:nvSpPr>
        <p:spPr/>
        <p:txBody>
          <a:bodyPr/>
          <a:lstStyle/>
          <a:p>
            <a:fld id="{CDDF0020-E4DD-4928-A37E-5726B52CC8F3}" type="slidenum">
              <a:rPr lang="en-US" smtClean="0"/>
              <a:t>14</a:t>
            </a:fld>
            <a:endParaRPr lang="en-US"/>
          </a:p>
        </p:txBody>
      </p:sp>
    </p:spTree>
    <p:extLst>
      <p:ext uri="{BB962C8B-B14F-4D97-AF65-F5344CB8AC3E}">
        <p14:creationId xmlns:p14="http://schemas.microsoft.com/office/powerpoint/2010/main" val="35941944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Picture of NSC</a:t>
            </a:r>
            <a:r>
              <a:rPr lang="en-US" baseline="0" dirty="0" smtClean="0"/>
              <a:t> Instrument. </a:t>
            </a:r>
            <a:endParaRPr lang="en-US" dirty="0"/>
          </a:p>
        </p:txBody>
      </p:sp>
      <p:sp>
        <p:nvSpPr>
          <p:cNvPr id="4" name="Slide Number Placeholder 3"/>
          <p:cNvSpPr>
            <a:spLocks noGrp="1"/>
          </p:cNvSpPr>
          <p:nvPr>
            <p:ph type="sldNum" sz="quarter" idx="10"/>
          </p:nvPr>
        </p:nvSpPr>
        <p:spPr/>
        <p:txBody>
          <a:bodyPr/>
          <a:lstStyle/>
          <a:p>
            <a:fld id="{CDDF0020-E4DD-4928-A37E-5726B52CC8F3}" type="slidenum">
              <a:rPr lang="en-US" smtClean="0"/>
              <a:t>15</a:t>
            </a:fld>
            <a:endParaRPr lang="en-US"/>
          </a:p>
        </p:txBody>
      </p:sp>
    </p:spTree>
    <p:extLst>
      <p:ext uri="{BB962C8B-B14F-4D97-AF65-F5344CB8AC3E}">
        <p14:creationId xmlns:p14="http://schemas.microsoft.com/office/powerpoint/2010/main" val="30333697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STM is actually measuring electrons.</a:t>
            </a:r>
            <a:r>
              <a:rPr lang="en-US" baseline="0" dirty="0" smtClean="0"/>
              <a:t> Pt which has more electrons than Ni appears darker in the STM image</a:t>
            </a:r>
            <a:endParaRPr lang="en-US" dirty="0"/>
          </a:p>
        </p:txBody>
      </p:sp>
      <p:sp>
        <p:nvSpPr>
          <p:cNvPr id="4" name="Slide Number Placeholder 3"/>
          <p:cNvSpPr>
            <a:spLocks noGrp="1"/>
          </p:cNvSpPr>
          <p:nvPr>
            <p:ph type="sldNum" sz="quarter" idx="10"/>
          </p:nvPr>
        </p:nvSpPr>
        <p:spPr/>
        <p:txBody>
          <a:bodyPr/>
          <a:lstStyle/>
          <a:p>
            <a:fld id="{CDDF0020-E4DD-4928-A37E-5726B52CC8F3}" type="slidenum">
              <a:rPr lang="en-US" smtClean="0"/>
              <a:t>20</a:t>
            </a:fld>
            <a:endParaRPr lang="en-US"/>
          </a:p>
        </p:txBody>
      </p:sp>
    </p:spTree>
    <p:extLst>
      <p:ext uri="{BB962C8B-B14F-4D97-AF65-F5344CB8AC3E}">
        <p14:creationId xmlns:p14="http://schemas.microsoft.com/office/powerpoint/2010/main" val="34930602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 good animated tutorial on AFM:</a:t>
            </a:r>
            <a:r>
              <a:rPr lang="en-US" baseline="0" dirty="0" smtClean="0"/>
              <a:t> </a:t>
            </a:r>
            <a:r>
              <a:rPr lang="en-US" dirty="0" smtClean="0">
                <a:hlinkClick r:id="rId3"/>
              </a:rPr>
              <a:t>http://virtual.itg.uiuc.edu/training/AFM_tutorial/</a:t>
            </a:r>
            <a:endParaRPr lang="en-US" dirty="0" smtClean="0"/>
          </a:p>
          <a:p>
            <a:endParaRPr lang="en-US" dirty="0"/>
          </a:p>
        </p:txBody>
      </p:sp>
      <p:sp>
        <p:nvSpPr>
          <p:cNvPr id="4" name="Slide Number Placeholder 3"/>
          <p:cNvSpPr>
            <a:spLocks noGrp="1"/>
          </p:cNvSpPr>
          <p:nvPr>
            <p:ph type="sldNum" sz="quarter" idx="10"/>
          </p:nvPr>
        </p:nvSpPr>
        <p:spPr/>
        <p:txBody>
          <a:bodyPr/>
          <a:lstStyle/>
          <a:p>
            <a:fld id="{CDDF0020-E4DD-4928-A37E-5726B52CC8F3}" type="slidenum">
              <a:rPr lang="en-US" smtClean="0"/>
              <a:t>21</a:t>
            </a:fld>
            <a:endParaRPr lang="en-US"/>
          </a:p>
        </p:txBody>
      </p:sp>
    </p:spTree>
    <p:extLst>
      <p:ext uri="{BB962C8B-B14F-4D97-AF65-F5344CB8AC3E}">
        <p14:creationId xmlns:p14="http://schemas.microsoft.com/office/powerpoint/2010/main" val="6358122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Stylus is in contact with the sample. Used in semiconductor metrology. X, Y</a:t>
            </a:r>
            <a:r>
              <a:rPr lang="en-US" baseline="0" dirty="0" smtClean="0"/>
              <a:t> resolution is less. On this instrument is a couple of microns.</a:t>
            </a:r>
            <a:endParaRPr lang="en-US" dirty="0"/>
          </a:p>
        </p:txBody>
      </p:sp>
      <p:sp>
        <p:nvSpPr>
          <p:cNvPr id="4" name="Slide Number Placeholder 3"/>
          <p:cNvSpPr>
            <a:spLocks noGrp="1"/>
          </p:cNvSpPr>
          <p:nvPr>
            <p:ph type="sldNum" sz="quarter" idx="10"/>
          </p:nvPr>
        </p:nvSpPr>
        <p:spPr/>
        <p:txBody>
          <a:bodyPr/>
          <a:lstStyle/>
          <a:p>
            <a:fld id="{CDDF0020-E4DD-4928-A37E-5726B52CC8F3}" type="slidenum">
              <a:rPr lang="en-US" smtClean="0"/>
              <a:t>24</a:t>
            </a:fld>
            <a:endParaRPr lang="en-US"/>
          </a:p>
        </p:txBody>
      </p:sp>
    </p:spTree>
    <p:extLst>
      <p:ext uri="{BB962C8B-B14F-4D97-AF65-F5344CB8AC3E}">
        <p14:creationId xmlns:p14="http://schemas.microsoft.com/office/powerpoint/2010/main" val="18738238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t>
            </a:r>
            <a:r>
              <a:rPr lang="en-US" baseline="0" dirty="0" smtClean="0"/>
              <a:t> series of 2D scans can be stitched together into a 3-D image.</a:t>
            </a:r>
            <a:endParaRPr lang="en-US" dirty="0"/>
          </a:p>
        </p:txBody>
      </p:sp>
      <p:sp>
        <p:nvSpPr>
          <p:cNvPr id="4" name="Slide Number Placeholder 3"/>
          <p:cNvSpPr>
            <a:spLocks noGrp="1"/>
          </p:cNvSpPr>
          <p:nvPr>
            <p:ph type="sldNum" sz="quarter" idx="10"/>
          </p:nvPr>
        </p:nvSpPr>
        <p:spPr/>
        <p:txBody>
          <a:bodyPr/>
          <a:lstStyle/>
          <a:p>
            <a:fld id="{CDDF0020-E4DD-4928-A37E-5726B52CC8F3}" type="slidenum">
              <a:rPr lang="en-US" smtClean="0"/>
              <a:t>25</a:t>
            </a:fld>
            <a:endParaRPr lang="en-US"/>
          </a:p>
        </p:txBody>
      </p:sp>
    </p:spTree>
    <p:extLst>
      <p:ext uri="{BB962C8B-B14F-4D97-AF65-F5344CB8AC3E}">
        <p14:creationId xmlns:p14="http://schemas.microsoft.com/office/powerpoint/2010/main" val="39992681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DF0020-E4DD-4928-A37E-5726B52CC8F3}" type="slidenum">
              <a:rPr lang="en-US" smtClean="0"/>
              <a:t>27</a:t>
            </a:fld>
            <a:endParaRPr lang="en-US"/>
          </a:p>
        </p:txBody>
      </p:sp>
    </p:spTree>
    <p:extLst>
      <p:ext uri="{BB962C8B-B14F-4D97-AF65-F5344CB8AC3E}">
        <p14:creationId xmlns:p14="http://schemas.microsoft.com/office/powerpoint/2010/main" val="38673036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DF0020-E4DD-4928-A37E-5726B52CC8F3}" type="slidenum">
              <a:rPr lang="en-US" smtClean="0"/>
              <a:t>28</a:t>
            </a:fld>
            <a:endParaRPr lang="en-US"/>
          </a:p>
        </p:txBody>
      </p:sp>
    </p:spTree>
    <p:extLst>
      <p:ext uri="{BB962C8B-B14F-4D97-AF65-F5344CB8AC3E}">
        <p14:creationId xmlns:p14="http://schemas.microsoft.com/office/powerpoint/2010/main" val="1696438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DF0020-E4DD-4928-A37E-5726B52CC8F3}" type="slidenum">
              <a:rPr lang="en-US" smtClean="0"/>
              <a:t>29</a:t>
            </a:fld>
            <a:endParaRPr lang="en-US"/>
          </a:p>
        </p:txBody>
      </p:sp>
    </p:spTree>
    <p:extLst>
      <p:ext uri="{BB962C8B-B14F-4D97-AF65-F5344CB8AC3E}">
        <p14:creationId xmlns:p14="http://schemas.microsoft.com/office/powerpoint/2010/main" val="18374341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Gold Nanoparticles</a:t>
            </a:r>
            <a:r>
              <a:rPr lang="en-US" baseline="0" dirty="0" smtClean="0"/>
              <a:t> (left) A = </a:t>
            </a:r>
            <a:r>
              <a:rPr lang="en-US" baseline="0" dirty="0" err="1" smtClean="0"/>
              <a:t>sphereical</a:t>
            </a:r>
            <a:r>
              <a:rPr lang="en-US" baseline="0" dirty="0" smtClean="0"/>
              <a:t>, B = urchin shaped</a:t>
            </a:r>
          </a:p>
          <a:p>
            <a:r>
              <a:rPr lang="en-US" baseline="0" dirty="0" smtClean="0"/>
              <a:t>UV-Vis spectrum (right) red solution absorbs green light and allows red light to be transmitted to our eyes while blue solution absorbs red light and allows the blue end of the spectrum to be transmitted to our eyes.</a:t>
            </a:r>
            <a:endParaRPr lang="en-US" dirty="0"/>
          </a:p>
        </p:txBody>
      </p:sp>
      <p:sp>
        <p:nvSpPr>
          <p:cNvPr id="4" name="Slide Number Placeholder 3"/>
          <p:cNvSpPr>
            <a:spLocks noGrp="1"/>
          </p:cNvSpPr>
          <p:nvPr>
            <p:ph type="sldNum" sz="quarter" idx="10"/>
          </p:nvPr>
        </p:nvSpPr>
        <p:spPr/>
        <p:txBody>
          <a:bodyPr/>
          <a:lstStyle/>
          <a:p>
            <a:fld id="{CDDF0020-E4DD-4928-A37E-5726B52CC8F3}" type="slidenum">
              <a:rPr lang="en-US" smtClean="0"/>
              <a:t>4</a:t>
            </a:fld>
            <a:endParaRPr lang="en-US"/>
          </a:p>
        </p:txBody>
      </p:sp>
    </p:spTree>
    <p:extLst>
      <p:ext uri="{BB962C8B-B14F-4D97-AF65-F5344CB8AC3E}">
        <p14:creationId xmlns:p14="http://schemas.microsoft.com/office/powerpoint/2010/main" val="9365703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Vernier</a:t>
            </a:r>
            <a:r>
              <a:rPr lang="en-US" baseline="0" dirty="0" smtClean="0"/>
              <a:t> </a:t>
            </a:r>
            <a:r>
              <a:rPr lang="en-US" baseline="0" dirty="0" err="1" smtClean="0"/>
              <a:t>SpectraVis</a:t>
            </a:r>
            <a:r>
              <a:rPr lang="en-US" baseline="0" dirty="0" smtClean="0"/>
              <a:t> Plus uses a Diode array for a more compact spectrometer (upper right diagram) Larger benchtop </a:t>
            </a:r>
            <a:r>
              <a:rPr lang="en-US" baseline="0" dirty="0" err="1" smtClean="0"/>
              <a:t>intstrumetns</a:t>
            </a:r>
            <a:r>
              <a:rPr lang="en-US" baseline="0" dirty="0" smtClean="0"/>
              <a:t> use a </a:t>
            </a:r>
            <a:r>
              <a:rPr lang="en-US" baseline="0" dirty="0" err="1" smtClean="0"/>
              <a:t>monochrometer</a:t>
            </a:r>
            <a:r>
              <a:rPr lang="en-US" baseline="0" dirty="0" smtClean="0"/>
              <a:t> (dispersion device, exit slit) as diagramed in the bottom center.</a:t>
            </a:r>
            <a:endParaRPr lang="en-US" dirty="0"/>
          </a:p>
        </p:txBody>
      </p:sp>
      <p:sp>
        <p:nvSpPr>
          <p:cNvPr id="4" name="Slide Number Placeholder 3"/>
          <p:cNvSpPr>
            <a:spLocks noGrp="1"/>
          </p:cNvSpPr>
          <p:nvPr>
            <p:ph type="sldNum" sz="quarter" idx="10"/>
          </p:nvPr>
        </p:nvSpPr>
        <p:spPr/>
        <p:txBody>
          <a:bodyPr/>
          <a:lstStyle/>
          <a:p>
            <a:fld id="{CDDF0020-E4DD-4928-A37E-5726B52CC8F3}" type="slidenum">
              <a:rPr lang="en-US" smtClean="0"/>
              <a:t>5</a:t>
            </a:fld>
            <a:endParaRPr lang="en-US"/>
          </a:p>
        </p:txBody>
      </p:sp>
    </p:spTree>
    <p:extLst>
      <p:ext uri="{BB962C8B-B14F-4D97-AF65-F5344CB8AC3E}">
        <p14:creationId xmlns:p14="http://schemas.microsoft.com/office/powerpoint/2010/main" val="36313042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DLS</a:t>
            </a:r>
            <a:r>
              <a:rPr lang="en-US" baseline="0" dirty="0" smtClean="0"/>
              <a:t> tell you about the size of the particles as well as the distribution of particles within a sample (i.e. the homogeneity of nanoparticles in a sample). Brownian motion of small particles is faster than that of large particles so the position of small particles lose correlation faster.</a:t>
            </a:r>
            <a:endParaRPr lang="en-US" dirty="0"/>
          </a:p>
        </p:txBody>
      </p:sp>
      <p:sp>
        <p:nvSpPr>
          <p:cNvPr id="4" name="Slide Number Placeholder 3"/>
          <p:cNvSpPr>
            <a:spLocks noGrp="1"/>
          </p:cNvSpPr>
          <p:nvPr>
            <p:ph type="sldNum" sz="quarter" idx="10"/>
          </p:nvPr>
        </p:nvSpPr>
        <p:spPr/>
        <p:txBody>
          <a:bodyPr/>
          <a:lstStyle/>
          <a:p>
            <a:fld id="{CDDF0020-E4DD-4928-A37E-5726B52CC8F3}"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7907606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Need more images</a:t>
            </a:r>
            <a:endParaRPr lang="en-US" dirty="0"/>
          </a:p>
        </p:txBody>
      </p:sp>
      <p:sp>
        <p:nvSpPr>
          <p:cNvPr id="4" name="Slide Number Placeholder 3"/>
          <p:cNvSpPr>
            <a:spLocks noGrp="1"/>
          </p:cNvSpPr>
          <p:nvPr>
            <p:ph type="sldNum" sz="quarter" idx="10"/>
          </p:nvPr>
        </p:nvSpPr>
        <p:spPr/>
        <p:txBody>
          <a:bodyPr/>
          <a:lstStyle/>
          <a:p>
            <a:fld id="{CDDF0020-E4DD-4928-A37E-5726B52CC8F3}" type="slidenum">
              <a:rPr lang="en-US" smtClean="0"/>
              <a:t>8</a:t>
            </a:fld>
            <a:endParaRPr lang="en-US"/>
          </a:p>
        </p:txBody>
      </p:sp>
    </p:spTree>
    <p:extLst>
      <p:ext uri="{BB962C8B-B14F-4D97-AF65-F5344CB8AC3E}">
        <p14:creationId xmlns:p14="http://schemas.microsoft.com/office/powerpoint/2010/main" val="1220374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lowest wavelength of visible</a:t>
            </a:r>
            <a:r>
              <a:rPr lang="en-US" baseline="0" dirty="0" smtClean="0"/>
              <a:t> light is around 400 nm which gives the optical limit of about 0.2 microns</a:t>
            </a:r>
            <a:endParaRPr lang="en-US" dirty="0"/>
          </a:p>
        </p:txBody>
      </p:sp>
      <p:sp>
        <p:nvSpPr>
          <p:cNvPr id="4" name="Slide Number Placeholder 3"/>
          <p:cNvSpPr>
            <a:spLocks noGrp="1"/>
          </p:cNvSpPr>
          <p:nvPr>
            <p:ph type="sldNum" sz="quarter" idx="10"/>
          </p:nvPr>
        </p:nvSpPr>
        <p:spPr/>
        <p:txBody>
          <a:bodyPr/>
          <a:lstStyle/>
          <a:p>
            <a:fld id="{CDDF0020-E4DD-4928-A37E-5726B52CC8F3}" type="slidenum">
              <a:rPr lang="en-US" smtClean="0"/>
              <a:t>9</a:t>
            </a:fld>
            <a:endParaRPr lang="en-US"/>
          </a:p>
        </p:txBody>
      </p:sp>
    </p:spTree>
    <p:extLst>
      <p:ext uri="{BB962C8B-B14F-4D97-AF65-F5344CB8AC3E}">
        <p14:creationId xmlns:p14="http://schemas.microsoft.com/office/powerpoint/2010/main" val="25535440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Potential</a:t>
            </a:r>
            <a:r>
              <a:rPr lang="en-US" baseline="0" dirty="0" smtClean="0"/>
              <a:t> difference is a way to express the momentum of electrons. This equation is related to the </a:t>
            </a:r>
            <a:r>
              <a:rPr lang="en-US" baseline="0" dirty="0" err="1" smtClean="0"/>
              <a:t>deBroglie</a:t>
            </a:r>
            <a:r>
              <a:rPr lang="en-US" baseline="0" dirty="0" smtClean="0"/>
              <a:t> equation for the wavelength of objects. Electrons can achieve much smaller wavelengths than visible light</a:t>
            </a:r>
            <a:endParaRPr lang="en-US" dirty="0"/>
          </a:p>
        </p:txBody>
      </p:sp>
      <p:sp>
        <p:nvSpPr>
          <p:cNvPr id="4" name="Slide Number Placeholder 3"/>
          <p:cNvSpPr>
            <a:spLocks noGrp="1"/>
          </p:cNvSpPr>
          <p:nvPr>
            <p:ph type="sldNum" sz="quarter" idx="10"/>
          </p:nvPr>
        </p:nvSpPr>
        <p:spPr/>
        <p:txBody>
          <a:bodyPr/>
          <a:lstStyle/>
          <a:p>
            <a:fld id="{CDDF0020-E4DD-4928-A37E-5726B52CC8F3}" type="slidenum">
              <a:rPr lang="en-US" smtClean="0"/>
              <a:t>10</a:t>
            </a:fld>
            <a:endParaRPr lang="en-US"/>
          </a:p>
        </p:txBody>
      </p:sp>
    </p:spTree>
    <p:extLst>
      <p:ext uri="{BB962C8B-B14F-4D97-AF65-F5344CB8AC3E}">
        <p14:creationId xmlns:p14="http://schemas.microsoft.com/office/powerpoint/2010/main" val="34479032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DF0020-E4DD-4928-A37E-5726B52CC8F3}" type="slidenum">
              <a:rPr lang="en-US" smtClean="0"/>
              <a:t>11</a:t>
            </a:fld>
            <a:endParaRPr lang="en-US"/>
          </a:p>
        </p:txBody>
      </p:sp>
    </p:spTree>
    <p:extLst>
      <p:ext uri="{BB962C8B-B14F-4D97-AF65-F5344CB8AC3E}">
        <p14:creationId xmlns:p14="http://schemas.microsoft.com/office/powerpoint/2010/main" val="27080769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Conductive</a:t>
            </a:r>
            <a:r>
              <a:rPr lang="en-US" baseline="0" dirty="0" smtClean="0"/>
              <a:t> copper grid helps electrons to be transmitted through the sample. Sample must be very thin</a:t>
            </a:r>
            <a:endParaRPr lang="en-US" dirty="0"/>
          </a:p>
        </p:txBody>
      </p:sp>
      <p:sp>
        <p:nvSpPr>
          <p:cNvPr id="4" name="Slide Number Placeholder 3"/>
          <p:cNvSpPr>
            <a:spLocks noGrp="1"/>
          </p:cNvSpPr>
          <p:nvPr>
            <p:ph type="sldNum" sz="quarter" idx="10"/>
          </p:nvPr>
        </p:nvSpPr>
        <p:spPr/>
        <p:txBody>
          <a:bodyPr/>
          <a:lstStyle/>
          <a:p>
            <a:fld id="{CDDF0020-E4DD-4928-A37E-5726B52CC8F3}" type="slidenum">
              <a:rPr lang="en-US" smtClean="0"/>
              <a:t>12</a:t>
            </a:fld>
            <a:endParaRPr lang="en-US"/>
          </a:p>
        </p:txBody>
      </p:sp>
    </p:spTree>
    <p:extLst>
      <p:ext uri="{BB962C8B-B14F-4D97-AF65-F5344CB8AC3E}">
        <p14:creationId xmlns:p14="http://schemas.microsoft.com/office/powerpoint/2010/main" val="36436487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gif"/><Relationship Id="rId1" Type="http://schemas.openxmlformats.org/officeDocument/2006/relationships/slideMaster" Target="../slideMasters/slideMaster1.xml"/><Relationship Id="rId4" Type="http://schemas.openxmlformats.org/officeDocument/2006/relationships/hyperlink" Target="http://www.seattlenano.org/"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seattlenano.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Box 7"/>
          <p:cNvSpPr txBox="1"/>
          <p:nvPr userDrawn="1"/>
        </p:nvSpPr>
        <p:spPr>
          <a:xfrm>
            <a:off x="0" y="5962366"/>
            <a:ext cx="8077200" cy="830997"/>
          </a:xfrm>
          <a:prstGeom prst="rect">
            <a:avLst/>
          </a:prstGeom>
          <a:noFill/>
        </p:spPr>
        <p:txBody>
          <a:bodyPr wrap="square" rtlCol="0">
            <a:spAutoFit/>
          </a:bodyPr>
          <a:lstStyle/>
          <a:p>
            <a:pPr algn="r"/>
            <a:r>
              <a:rPr lang="en-US" sz="2800" b="1" dirty="0" smtClean="0"/>
              <a:t>SHINE</a:t>
            </a:r>
            <a:r>
              <a:rPr lang="en-US" sz="2800" dirty="0" smtClean="0"/>
              <a:t>:</a:t>
            </a:r>
            <a:r>
              <a:rPr lang="en-US" sz="2800" baseline="0" dirty="0" smtClean="0"/>
              <a:t> </a:t>
            </a:r>
            <a:r>
              <a:rPr lang="en-US" sz="2800" b="1" baseline="0" dirty="0" smtClean="0"/>
              <a:t>S</a:t>
            </a:r>
            <a:r>
              <a:rPr lang="en-US" sz="2000" baseline="0" dirty="0" smtClean="0"/>
              <a:t>eattle’s </a:t>
            </a:r>
            <a:r>
              <a:rPr lang="en-US" sz="2800" b="1" baseline="0" dirty="0" smtClean="0"/>
              <a:t>H</a:t>
            </a:r>
            <a:r>
              <a:rPr lang="en-US" sz="2000" baseline="0" dirty="0" smtClean="0"/>
              <a:t>ub for </a:t>
            </a:r>
            <a:r>
              <a:rPr lang="en-US" sz="2800" b="1" baseline="0" dirty="0" smtClean="0"/>
              <a:t>I</a:t>
            </a:r>
            <a:r>
              <a:rPr lang="en-US" sz="2000" baseline="0" dirty="0" smtClean="0"/>
              <a:t>ndustry-driven </a:t>
            </a:r>
            <a:r>
              <a:rPr lang="en-US" sz="2800" b="1" baseline="0" dirty="0" smtClean="0"/>
              <a:t>N</a:t>
            </a:r>
            <a:r>
              <a:rPr lang="en-US" sz="2000" baseline="0" dirty="0" smtClean="0"/>
              <a:t>anotechnology </a:t>
            </a:r>
            <a:r>
              <a:rPr lang="en-US" sz="2800" b="1" baseline="0" dirty="0" smtClean="0"/>
              <a:t>E</a:t>
            </a:r>
            <a:r>
              <a:rPr lang="en-US" sz="2000" baseline="0" dirty="0" smtClean="0"/>
              <a:t>ducation </a:t>
            </a:r>
          </a:p>
          <a:p>
            <a:pPr algn="r"/>
            <a:r>
              <a:rPr lang="en-US" sz="2000" baseline="0" dirty="0" smtClean="0"/>
              <a:t>North Seattle College</a:t>
            </a:r>
            <a:endParaRPr lang="en-US" sz="2000"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25050" y="202151"/>
            <a:ext cx="3493900" cy="3200400"/>
          </a:xfrm>
          <a:prstGeom prst="rect">
            <a:avLst/>
          </a:prstGeom>
        </p:spPr>
      </p:pic>
      <p:sp>
        <p:nvSpPr>
          <p:cNvPr id="2" name="Title 1"/>
          <p:cNvSpPr>
            <a:spLocks noGrp="1"/>
          </p:cNvSpPr>
          <p:nvPr>
            <p:ph type="ctrTitle"/>
          </p:nvPr>
        </p:nvSpPr>
        <p:spPr>
          <a:xfrm>
            <a:off x="685800" y="4183407"/>
            <a:ext cx="7772400" cy="769441"/>
          </a:xfrm>
          <a:noFill/>
        </p:spPr>
        <p:txBody>
          <a:bodyPr>
            <a:spAutoFit/>
          </a:bodyPr>
          <a:lstStyle>
            <a:lvl1pPr marL="0" algn="ctr">
              <a:defRPr>
                <a:solidFill>
                  <a:schemeClr val="tx1"/>
                </a:solidFill>
              </a:defRPr>
            </a:lvl1pPr>
          </a:lstStyle>
          <a:p>
            <a:r>
              <a:rPr lang="en-US" dirty="0" smtClean="0"/>
              <a:t>Click to edit Master title style</a:t>
            </a:r>
            <a:endParaRPr lang="en-US" dirty="0"/>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77200" y="5881780"/>
            <a:ext cx="960270" cy="960270"/>
          </a:xfrm>
          <a:prstGeom prst="rect">
            <a:avLst/>
          </a:prstGeom>
        </p:spPr>
      </p:pic>
      <p:sp>
        <p:nvSpPr>
          <p:cNvPr id="10" name="TextBox 9"/>
          <p:cNvSpPr txBox="1"/>
          <p:nvPr userDrawn="1"/>
        </p:nvSpPr>
        <p:spPr>
          <a:xfrm>
            <a:off x="2652243" y="3310726"/>
            <a:ext cx="3839513" cy="523220"/>
          </a:xfrm>
          <a:prstGeom prst="rect">
            <a:avLst/>
          </a:prstGeom>
          <a:noFill/>
        </p:spPr>
        <p:txBody>
          <a:bodyPr wrap="none" rtlCol="0">
            <a:spAutoFit/>
          </a:bodyPr>
          <a:lstStyle/>
          <a:p>
            <a:pPr algn="ctr"/>
            <a:r>
              <a:rPr lang="en-US" sz="2800" i="0" dirty="0" smtClean="0">
                <a:latin typeface="Bookman Old Style" panose="02050604050505020204" pitchFamily="18" charset="0"/>
                <a:hlinkClick r:id="rId4"/>
              </a:rPr>
              <a:t>www.seattlenano.org</a:t>
            </a:r>
            <a:endParaRPr lang="en-US" sz="2800" i="0" dirty="0" smtClean="0">
              <a:latin typeface="Bookman Old Style" panose="02050604050505020204" pitchFamily="18" charset="0"/>
            </a:endParaRPr>
          </a:p>
        </p:txBody>
      </p:sp>
    </p:spTree>
    <p:extLst>
      <p:ext uri="{BB962C8B-B14F-4D97-AF65-F5344CB8AC3E}">
        <p14:creationId xmlns:p14="http://schemas.microsoft.com/office/powerpoint/2010/main" val="331892066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4876800"/>
            <a:ext cx="9144000" cy="1143000"/>
          </a:xfrm>
          <a:solidFill>
            <a:schemeClr val="tx2"/>
          </a:solidFill>
        </p:spPr>
        <p:txBody>
          <a:bodyPr/>
          <a:lstStyle>
            <a:lvl1pPr>
              <a:defRPr>
                <a:solidFill>
                  <a:schemeClr val="bg1"/>
                </a:solidFill>
              </a:defRPr>
            </a:lvl1pPr>
          </a:lstStyle>
          <a:p>
            <a:r>
              <a:rPr lang="en-US" smtClean="0"/>
              <a:t>Click to edit Master title style</a:t>
            </a:r>
            <a:endParaRPr lang="en-US" dirty="0"/>
          </a:p>
        </p:txBody>
      </p:sp>
      <p:sp>
        <p:nvSpPr>
          <p:cNvPr id="3" name="Date Placeholder 2"/>
          <p:cNvSpPr>
            <a:spLocks noGrp="1"/>
          </p:cNvSpPr>
          <p:nvPr>
            <p:ph type="dt" sz="half" idx="10"/>
          </p:nvPr>
        </p:nvSpPr>
        <p:spPr>
          <a:xfrm>
            <a:off x="152400" y="6356350"/>
            <a:ext cx="2438400" cy="365125"/>
          </a:xfrm>
          <a:prstGeom prst="rect">
            <a:avLst/>
          </a:prstGeom>
        </p:spPr>
        <p:txBody>
          <a:bodyPr/>
          <a:lstStyle/>
          <a:p>
            <a:r>
              <a:rPr lang="en-US" smtClean="0"/>
              <a:t>SHINE: Seattle’s Hub for Industry-driven Nanotechnology Education</a:t>
            </a:r>
            <a:endParaRPr lang="en-US"/>
          </a:p>
        </p:txBody>
      </p:sp>
      <p:sp>
        <p:nvSpPr>
          <p:cNvPr id="4" name="Footer Placeholder 3"/>
          <p:cNvSpPr>
            <a:spLocks noGrp="1"/>
          </p:cNvSpPr>
          <p:nvPr>
            <p:ph type="ftr" sz="quarter" idx="11"/>
          </p:nvPr>
        </p:nvSpPr>
        <p:spPr>
          <a:xfrm>
            <a:off x="2743200" y="6356350"/>
            <a:ext cx="6172200" cy="365125"/>
          </a:xfrm>
          <a:prstGeom prst="rect">
            <a:avLst/>
          </a:prstGeom>
        </p:spPr>
        <p:txBody>
          <a:bodyPr/>
          <a:lstStyle>
            <a:lvl1pPr algn="l">
              <a:defRPr/>
            </a:lvl1pPr>
          </a:lstStyle>
          <a:p>
            <a:endParaRPr lang="en-US" dirty="0"/>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933591AE-FACB-47FB-8AAC-14349F9948F4}" type="slidenum">
              <a:rPr lang="en-US" smtClean="0"/>
              <a:t>‹#›</a:t>
            </a:fld>
            <a:endParaRPr lang="en-US"/>
          </a:p>
        </p:txBody>
      </p:sp>
    </p:spTree>
    <p:extLst>
      <p:ext uri="{BB962C8B-B14F-4D97-AF65-F5344CB8AC3E}">
        <p14:creationId xmlns:p14="http://schemas.microsoft.com/office/powerpoint/2010/main" val="276849657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2"/>
          </a:solidFill>
        </p:spPr>
        <p:txBody>
          <a:bodyPr/>
          <a:lstStyle>
            <a:lvl1pPr>
              <a:defRPr>
                <a:solidFill>
                  <a:schemeClr val="bg1"/>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52400" y="1524000"/>
            <a:ext cx="4343400" cy="4602163"/>
          </a:xfrm>
        </p:spPr>
        <p:txBody>
          <a:bodyPr/>
          <a:lstStyle>
            <a:lvl1pPr marL="233363" indent="0">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4" name="Content Placeholder 3"/>
          <p:cNvSpPr>
            <a:spLocks noGrp="1"/>
          </p:cNvSpPr>
          <p:nvPr>
            <p:ph sz="half" idx="2"/>
          </p:nvPr>
        </p:nvSpPr>
        <p:spPr>
          <a:xfrm>
            <a:off x="4648200" y="1524000"/>
            <a:ext cx="4343400" cy="4602163"/>
          </a:xfrm>
        </p:spPr>
        <p:txBody>
          <a:bodyPr/>
          <a:lstStyle>
            <a:lvl1pPr marL="233363" indent="0">
              <a:buNone/>
              <a:defRPr sz="2800"/>
            </a:lvl1pPr>
            <a:lvl2pPr marL="0" indent="0">
              <a:buNone/>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5" name="Date Placeholder 4"/>
          <p:cNvSpPr>
            <a:spLocks noGrp="1"/>
          </p:cNvSpPr>
          <p:nvPr>
            <p:ph type="dt" sz="half" idx="10"/>
          </p:nvPr>
        </p:nvSpPr>
        <p:spPr>
          <a:xfrm>
            <a:off x="152400" y="6356350"/>
            <a:ext cx="2438400" cy="365125"/>
          </a:xfrm>
          <a:prstGeom prst="rect">
            <a:avLst/>
          </a:prstGeom>
        </p:spPr>
        <p:txBody>
          <a:bodyPr/>
          <a:lstStyle/>
          <a:p>
            <a:r>
              <a:rPr lang="en-US" smtClean="0"/>
              <a:t>SHINE: Seattle’s Hub for Industry-driven Nanotechnology Education</a:t>
            </a:r>
            <a:endParaRPr lang="en-US"/>
          </a:p>
        </p:txBody>
      </p:sp>
      <p:sp>
        <p:nvSpPr>
          <p:cNvPr id="6" name="Footer Placeholder 5"/>
          <p:cNvSpPr>
            <a:spLocks noGrp="1"/>
          </p:cNvSpPr>
          <p:nvPr>
            <p:ph type="ftr" sz="quarter" idx="11"/>
          </p:nvPr>
        </p:nvSpPr>
        <p:spPr>
          <a:xfrm>
            <a:off x="2743200" y="6356350"/>
            <a:ext cx="6172200" cy="365125"/>
          </a:xfrm>
          <a:prstGeom prst="rect">
            <a:avLst/>
          </a:prstGeom>
        </p:spPr>
        <p:txBody>
          <a:bodyPr/>
          <a:lstStyle>
            <a:lvl1pPr algn="l">
              <a:defRPr/>
            </a:lvl1p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33591AE-FACB-47FB-8AAC-14349F9948F4}" type="slidenum">
              <a:rPr lang="en-US" smtClean="0"/>
              <a:t>‹#›</a:t>
            </a:fld>
            <a:endParaRPr lang="en-US"/>
          </a:p>
        </p:txBody>
      </p:sp>
    </p:spTree>
    <p:extLst>
      <p:ext uri="{BB962C8B-B14F-4D97-AF65-F5344CB8AC3E}">
        <p14:creationId xmlns:p14="http://schemas.microsoft.com/office/powerpoint/2010/main" val="252327487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724400"/>
            <a:ext cx="8229600" cy="609600"/>
          </a:xfrm>
          <a:solidFill>
            <a:schemeClr val="tx2"/>
          </a:solidFill>
        </p:spPr>
        <p:txBody>
          <a:bodyPr anchor="b"/>
          <a:lstStyle>
            <a:lvl1pPr algn="l">
              <a:defRPr sz="2000" b="1">
                <a:solidFill>
                  <a:schemeClr val="bg1"/>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457200" y="609600"/>
            <a:ext cx="8229600" cy="4114800"/>
          </a:xfrm>
        </p:spPr>
        <p:txBody>
          <a:bodyPr/>
          <a:lstStyle>
            <a:lvl1pPr marL="233363"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5334000"/>
            <a:ext cx="8229600" cy="804862"/>
          </a:xfrm>
          <a:solidFill>
            <a:schemeClr val="accent1"/>
          </a:solidFill>
        </p:spPr>
        <p:txBody>
          <a:bodyPr/>
          <a:lstStyle>
            <a:lvl1pPr marL="233363"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152400" y="6356350"/>
            <a:ext cx="2438400" cy="365125"/>
          </a:xfrm>
          <a:prstGeom prst="rect">
            <a:avLst/>
          </a:prstGeom>
        </p:spPr>
        <p:txBody>
          <a:bodyPr/>
          <a:lstStyle/>
          <a:p>
            <a:r>
              <a:rPr lang="en-US" smtClean="0"/>
              <a:t>SHINE: Seattle’s Hub for Industry-driven Nanotechnology Education</a:t>
            </a:r>
            <a:endParaRPr lang="en-US"/>
          </a:p>
        </p:txBody>
      </p:sp>
      <p:sp>
        <p:nvSpPr>
          <p:cNvPr id="6" name="Footer Placeholder 5"/>
          <p:cNvSpPr>
            <a:spLocks noGrp="1"/>
          </p:cNvSpPr>
          <p:nvPr>
            <p:ph type="ftr" sz="quarter" idx="11"/>
          </p:nvPr>
        </p:nvSpPr>
        <p:spPr>
          <a:xfrm>
            <a:off x="2743200" y="6356350"/>
            <a:ext cx="6172200" cy="365125"/>
          </a:xfrm>
          <a:prstGeom prst="rect">
            <a:avLst/>
          </a:prstGeom>
        </p:spPr>
        <p:txBody>
          <a:bodyPr/>
          <a:lstStyle>
            <a:lvl1pPr algn="l">
              <a:defRPr/>
            </a:lvl1p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33591AE-FACB-47FB-8AAC-14349F9948F4}" type="slidenum">
              <a:rPr lang="en-US" smtClean="0"/>
              <a:t>‹#›</a:t>
            </a:fld>
            <a:endParaRPr lang="en-US"/>
          </a:p>
        </p:txBody>
      </p:sp>
    </p:spTree>
    <p:extLst>
      <p:ext uri="{BB962C8B-B14F-4D97-AF65-F5344CB8AC3E}">
        <p14:creationId xmlns:p14="http://schemas.microsoft.com/office/powerpoint/2010/main" val="150985244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97280"/>
          </a:xfrm>
          <a:solidFill>
            <a:schemeClr val="accent1"/>
          </a:solidFill>
        </p:spPr>
        <p:txBody>
          <a:bodyPr/>
          <a:lstStyle>
            <a:lvl1pPr>
              <a:defRPr>
                <a:solidFill>
                  <a:schemeClr val="bg1"/>
                </a:solidFill>
              </a:defRPr>
            </a:lvl1pPr>
          </a:lstStyle>
          <a:p>
            <a:r>
              <a:rPr lang="en-US" dirty="0" smtClean="0"/>
              <a:t>Click to edit Master title style</a:t>
            </a:r>
            <a:endParaRPr lang="en-US" dirty="0"/>
          </a:p>
        </p:txBody>
      </p:sp>
      <p:sp>
        <p:nvSpPr>
          <p:cNvPr id="5" name="Text Placeholder 2"/>
          <p:cNvSpPr>
            <a:spLocks noGrp="1"/>
          </p:cNvSpPr>
          <p:nvPr>
            <p:ph idx="1"/>
          </p:nvPr>
        </p:nvSpPr>
        <p:spPr>
          <a:xfrm>
            <a:off x="0" y="1600200"/>
            <a:ext cx="9144000" cy="4525963"/>
          </a:xfrm>
          <a:prstGeom prst="rect">
            <a:avLst/>
          </a:prstGeom>
        </p:spPr>
        <p:txBody>
          <a:bodyPr vert="horz" lIns="91440" tIns="45720" rIns="91440" bIns="45720" rtlCol="0">
            <a:normAutofit/>
          </a:bodyPr>
          <a:lstStyle>
            <a:lvl1pPr marL="237744" indent="0">
              <a:spcBef>
                <a:spcPts val="0"/>
              </a:spcBef>
              <a:spcAft>
                <a:spcPts val="0"/>
              </a:spcAft>
              <a:buNone/>
              <a:defRPr sz="2800"/>
            </a:lvl1pPr>
            <a:lvl2pPr>
              <a:spcBef>
                <a:spcPts val="600"/>
              </a:spcBef>
              <a:defRPr sz="2400"/>
            </a:lvl2pPr>
            <a:lvl3pPr>
              <a:spcBef>
                <a:spcPts val="0"/>
              </a:spcBef>
              <a:defRPr sz="2000"/>
            </a:lvl3pPr>
            <a:lvl4pPr>
              <a:spcBef>
                <a:spcPts val="0"/>
              </a:spcBef>
              <a:defRPr sz="1800"/>
            </a:lvl4pPr>
            <a:lvl5pPr>
              <a:spcBef>
                <a:spcPts val="0"/>
              </a:spcBef>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2" descr="M:\SHINE\Marketing\Logos\SHINE logos\Brian's SHINE Logos\SHINE only transparent.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 y="6220264"/>
            <a:ext cx="628150" cy="575129"/>
          </a:xfrm>
          <a:prstGeom prst="rect">
            <a:avLst/>
          </a:prstGeom>
          <a:noFill/>
          <a:extLst>
            <a:ext uri="{909E8E84-426E-40DD-AFC4-6F175D3DCCD1}">
              <a14:hiddenFill xmlns:a14="http://schemas.microsoft.com/office/drawing/2010/main">
                <a:solidFill>
                  <a:srgbClr val="FFFFFF"/>
                </a:solidFill>
              </a14:hiddenFill>
            </a:ext>
          </a:extLst>
        </p:spPr>
      </p:pic>
      <p:sp>
        <p:nvSpPr>
          <p:cNvPr id="8" name="Slide Number Placeholder 3"/>
          <p:cNvSpPr>
            <a:spLocks noGrp="1"/>
          </p:cNvSpPr>
          <p:nvPr>
            <p:ph type="sldNum" sz="quarter" idx="12"/>
          </p:nvPr>
        </p:nvSpPr>
        <p:spPr>
          <a:xfrm>
            <a:off x="6553200" y="6325266"/>
            <a:ext cx="2133600" cy="365125"/>
          </a:xfrm>
          <a:prstGeom prst="rect">
            <a:avLst/>
          </a:prstGeom>
        </p:spPr>
        <p:txBody>
          <a:bodyPr/>
          <a:lstStyle/>
          <a:p>
            <a:fld id="{933591AE-FACB-47FB-8AAC-14349F9948F4}" type="slidenum">
              <a:rPr lang="en-US" smtClean="0"/>
              <a:t>‹#›</a:t>
            </a:fld>
            <a:endParaRPr lang="en-US"/>
          </a:p>
        </p:txBody>
      </p:sp>
      <p:sp>
        <p:nvSpPr>
          <p:cNvPr id="3" name="TextBox 2"/>
          <p:cNvSpPr txBox="1"/>
          <p:nvPr userDrawn="1"/>
        </p:nvSpPr>
        <p:spPr>
          <a:xfrm>
            <a:off x="788758" y="6369329"/>
            <a:ext cx="3887859" cy="276999"/>
          </a:xfrm>
          <a:prstGeom prst="rect">
            <a:avLst/>
          </a:prstGeom>
          <a:noFill/>
        </p:spPr>
        <p:txBody>
          <a:bodyPr wrap="none" lIns="0" rIns="0" rtlCol="0" anchor="ctr">
            <a:spAutoFit/>
          </a:bodyPr>
          <a:lstStyle/>
          <a:p>
            <a:pPr algn="l"/>
            <a:r>
              <a:rPr lang="en-US" sz="1200" dirty="0" smtClean="0"/>
              <a:t>Seattle’s Hub for Industry-Driven Nanotechnology Education</a:t>
            </a:r>
            <a:endParaRPr lang="en-US" sz="1200" dirty="0"/>
          </a:p>
        </p:txBody>
      </p:sp>
    </p:spTree>
    <p:extLst>
      <p:ext uri="{BB962C8B-B14F-4D97-AF65-F5344CB8AC3E}">
        <p14:creationId xmlns:p14="http://schemas.microsoft.com/office/powerpoint/2010/main" val="265381757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Picture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1097280"/>
          </a:xfrm>
          <a:solidFill>
            <a:schemeClr val="accent1"/>
          </a:solidFill>
        </p:spPr>
        <p:txBody>
          <a:bodyPr/>
          <a:lstStyle>
            <a:lvl1pPr>
              <a:defRPr baseline="0">
                <a:solidFill>
                  <a:schemeClr val="bg1"/>
                </a:solidFill>
              </a:defRPr>
            </a:lvl1pPr>
          </a:lstStyle>
          <a:p>
            <a:r>
              <a:rPr lang="en-US" dirty="0" smtClean="0"/>
              <a:t/>
            </a:r>
            <a:br>
              <a:rPr lang="en-US" dirty="0" smtClean="0"/>
            </a:br>
            <a:r>
              <a:rPr lang="en-US" dirty="0" smtClean="0"/>
              <a:t>Click to edit Master title style</a:t>
            </a:r>
            <a:br>
              <a:rPr lang="en-US" dirty="0" smtClean="0"/>
            </a:br>
            <a:endParaRPr lang="en-US" dirty="0"/>
          </a:p>
        </p:txBody>
      </p:sp>
      <p:sp>
        <p:nvSpPr>
          <p:cNvPr id="3" name="Content Placeholder 2"/>
          <p:cNvSpPr>
            <a:spLocks noGrp="1"/>
          </p:cNvSpPr>
          <p:nvPr>
            <p:ph idx="1" hasCustomPrompt="1"/>
          </p:nvPr>
        </p:nvSpPr>
        <p:spPr>
          <a:xfrm>
            <a:off x="0" y="1600200"/>
            <a:ext cx="9144000" cy="4144963"/>
          </a:xfrm>
        </p:spPr>
        <p:txBody>
          <a:bodyPr>
            <a:noAutofit/>
          </a:bodyPr>
          <a:lstStyle>
            <a:lvl1pPr marL="233363" indent="0">
              <a:buNone/>
              <a:defRPr/>
            </a:lvl1pPr>
          </a:lstStyle>
          <a:p>
            <a:pPr lvl="0"/>
            <a:r>
              <a:rPr lang="en-US" dirty="0" smtClean="0"/>
              <a:t>Click to add image content</a:t>
            </a:r>
          </a:p>
        </p:txBody>
      </p:sp>
      <p:pic>
        <p:nvPicPr>
          <p:cNvPr id="12" name="Picture 2" descr="M:\SHINE\Marketing\Logos\SHINE logos\Brian's SHINE Logos\SHINE only transparent.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 y="6220264"/>
            <a:ext cx="628150" cy="575129"/>
          </a:xfrm>
          <a:prstGeom prst="rect">
            <a:avLst/>
          </a:prstGeom>
          <a:noFill/>
          <a:extLst>
            <a:ext uri="{909E8E84-426E-40DD-AFC4-6F175D3DCCD1}">
              <a14:hiddenFill xmlns:a14="http://schemas.microsoft.com/office/drawing/2010/main">
                <a:solidFill>
                  <a:srgbClr val="FFFFFF"/>
                </a:solidFill>
              </a14:hiddenFill>
            </a:ext>
          </a:extLst>
        </p:spPr>
      </p:pic>
      <p:sp>
        <p:nvSpPr>
          <p:cNvPr id="13" name="Slide Number Placeholder 3"/>
          <p:cNvSpPr>
            <a:spLocks noGrp="1"/>
          </p:cNvSpPr>
          <p:nvPr>
            <p:ph type="sldNum" sz="quarter" idx="12"/>
          </p:nvPr>
        </p:nvSpPr>
        <p:spPr>
          <a:xfrm>
            <a:off x="6553200" y="6325266"/>
            <a:ext cx="2133600" cy="365125"/>
          </a:xfrm>
          <a:prstGeom prst="rect">
            <a:avLst/>
          </a:prstGeom>
        </p:spPr>
        <p:txBody>
          <a:bodyPr/>
          <a:lstStyle/>
          <a:p>
            <a:fld id="{933591AE-FACB-47FB-8AAC-14349F9948F4}" type="slidenum">
              <a:rPr lang="en-US" smtClean="0"/>
              <a:t>‹#›</a:t>
            </a:fld>
            <a:endParaRPr lang="en-US"/>
          </a:p>
        </p:txBody>
      </p:sp>
      <p:sp>
        <p:nvSpPr>
          <p:cNvPr id="14" name="TextBox 13"/>
          <p:cNvSpPr txBox="1"/>
          <p:nvPr userDrawn="1"/>
        </p:nvSpPr>
        <p:spPr>
          <a:xfrm>
            <a:off x="788758" y="6369329"/>
            <a:ext cx="3887859" cy="276999"/>
          </a:xfrm>
          <a:prstGeom prst="rect">
            <a:avLst/>
          </a:prstGeom>
          <a:noFill/>
        </p:spPr>
        <p:txBody>
          <a:bodyPr wrap="none" lIns="0" rIns="0" rtlCol="0" anchor="ctr">
            <a:spAutoFit/>
          </a:bodyPr>
          <a:lstStyle/>
          <a:p>
            <a:pPr algn="l"/>
            <a:r>
              <a:rPr lang="en-US" sz="1200" dirty="0" smtClean="0"/>
              <a:t>Seattle’s Hub for Industry-Driven Nanotechnology Education</a:t>
            </a:r>
            <a:endParaRPr lang="en-US" sz="1200" dirty="0"/>
          </a:p>
        </p:txBody>
      </p:sp>
    </p:spTree>
    <p:extLst>
      <p:ext uri="{BB962C8B-B14F-4D97-AF65-F5344CB8AC3E}">
        <p14:creationId xmlns:p14="http://schemas.microsoft.com/office/powerpoint/2010/main" val="50047270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with Side Imag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97280"/>
          </a:xfrm>
          <a:solidFill>
            <a:schemeClr val="accent1"/>
          </a:solidFill>
        </p:spPr>
        <p:txBody>
          <a:bodyPr/>
          <a:lstStyle>
            <a:lvl1pPr>
              <a:defRPr>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4"/>
          </p:nvPr>
        </p:nvSpPr>
        <p:spPr>
          <a:xfrm>
            <a:off x="4572000" y="1600200"/>
            <a:ext cx="4572000" cy="4526280"/>
          </a:xfrm>
        </p:spPr>
        <p:txBody>
          <a:bodyPr>
            <a:normAutofit/>
          </a:bodyPr>
          <a:lstStyle>
            <a:lvl1pPr marL="117475" indent="0">
              <a:buFontTx/>
              <a:buNone/>
              <a:defRPr sz="28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p:txBody>
      </p:sp>
      <p:pic>
        <p:nvPicPr>
          <p:cNvPr id="13" name="Picture 2" descr="M:\SHINE\Marketing\Logos\SHINE logos\Brian's SHINE Logos\SHINE only transparent.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 y="6220264"/>
            <a:ext cx="628150" cy="575129"/>
          </a:xfrm>
          <a:prstGeom prst="rect">
            <a:avLst/>
          </a:prstGeom>
          <a:noFill/>
          <a:extLst>
            <a:ext uri="{909E8E84-426E-40DD-AFC4-6F175D3DCCD1}">
              <a14:hiddenFill xmlns:a14="http://schemas.microsoft.com/office/drawing/2010/main">
                <a:solidFill>
                  <a:srgbClr val="FFFFFF"/>
                </a:solidFill>
              </a14:hiddenFill>
            </a:ext>
          </a:extLst>
        </p:spPr>
      </p:pic>
      <p:sp>
        <p:nvSpPr>
          <p:cNvPr id="14" name="Slide Number Placeholder 3"/>
          <p:cNvSpPr>
            <a:spLocks noGrp="1"/>
          </p:cNvSpPr>
          <p:nvPr>
            <p:ph type="sldNum" sz="quarter" idx="12"/>
          </p:nvPr>
        </p:nvSpPr>
        <p:spPr>
          <a:xfrm>
            <a:off x="6553200" y="6325266"/>
            <a:ext cx="2133600" cy="365125"/>
          </a:xfrm>
          <a:prstGeom prst="rect">
            <a:avLst/>
          </a:prstGeom>
        </p:spPr>
        <p:txBody>
          <a:bodyPr/>
          <a:lstStyle/>
          <a:p>
            <a:fld id="{933591AE-FACB-47FB-8AAC-14349F9948F4}" type="slidenum">
              <a:rPr lang="en-US" smtClean="0"/>
              <a:t>‹#›</a:t>
            </a:fld>
            <a:endParaRPr lang="en-US"/>
          </a:p>
        </p:txBody>
      </p:sp>
      <p:sp>
        <p:nvSpPr>
          <p:cNvPr id="15" name="TextBox 14"/>
          <p:cNvSpPr txBox="1"/>
          <p:nvPr userDrawn="1"/>
        </p:nvSpPr>
        <p:spPr>
          <a:xfrm>
            <a:off x="788758" y="6369329"/>
            <a:ext cx="3887859" cy="276999"/>
          </a:xfrm>
          <a:prstGeom prst="rect">
            <a:avLst/>
          </a:prstGeom>
          <a:noFill/>
        </p:spPr>
        <p:txBody>
          <a:bodyPr wrap="none" lIns="0" rIns="0" rtlCol="0" anchor="ctr">
            <a:spAutoFit/>
          </a:bodyPr>
          <a:lstStyle/>
          <a:p>
            <a:pPr algn="l"/>
            <a:r>
              <a:rPr lang="en-US" sz="1200" dirty="0" smtClean="0"/>
              <a:t>Seattle’s Hub for Industry-Driven Nanotechnology Education</a:t>
            </a:r>
            <a:endParaRPr lang="en-US" sz="1200" dirty="0"/>
          </a:p>
        </p:txBody>
      </p:sp>
      <p:sp>
        <p:nvSpPr>
          <p:cNvPr id="17" name="Content Placeholder 5"/>
          <p:cNvSpPr>
            <a:spLocks noGrp="1"/>
          </p:cNvSpPr>
          <p:nvPr>
            <p:ph sz="quarter" idx="13"/>
          </p:nvPr>
        </p:nvSpPr>
        <p:spPr>
          <a:xfrm>
            <a:off x="0" y="1600200"/>
            <a:ext cx="4572000" cy="4526280"/>
          </a:xfrm>
        </p:spPr>
        <p:txBody>
          <a:bodyPr>
            <a:normAutofit/>
          </a:bodyPr>
          <a:lstStyle>
            <a:lvl1pPr marL="117475" indent="0">
              <a:buFontTx/>
              <a:buNone/>
              <a:defRPr sz="28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p:txBody>
      </p:sp>
    </p:spTree>
    <p:extLst>
      <p:ext uri="{BB962C8B-B14F-4D97-AF65-F5344CB8AC3E}">
        <p14:creationId xmlns:p14="http://schemas.microsoft.com/office/powerpoint/2010/main" val="289090958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Header Only">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97280"/>
          </a:xfrm>
          <a:solidFill>
            <a:schemeClr val="accent1"/>
          </a:solidFill>
        </p:spPr>
        <p:txBody>
          <a:bodyPr/>
          <a:lstStyle>
            <a:lvl1pPr>
              <a:defRPr>
                <a:solidFill>
                  <a:schemeClr val="bg1"/>
                </a:solidFill>
              </a:defRPr>
            </a:lvl1pPr>
          </a:lstStyle>
          <a:p>
            <a:r>
              <a:rPr lang="en-US" dirty="0" smtClean="0"/>
              <a:t>Click to edit Master title style</a:t>
            </a:r>
            <a:endParaRPr lang="en-US" dirty="0"/>
          </a:p>
        </p:txBody>
      </p:sp>
      <p:pic>
        <p:nvPicPr>
          <p:cNvPr id="9" name="Picture 2" descr="M:\SHINE\Marketing\Logos\SHINE logos\Brian's SHINE Logos\SHINE only transparent.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 y="6220264"/>
            <a:ext cx="628150" cy="575129"/>
          </a:xfrm>
          <a:prstGeom prst="rect">
            <a:avLst/>
          </a:prstGeom>
          <a:noFill/>
          <a:extLst>
            <a:ext uri="{909E8E84-426E-40DD-AFC4-6F175D3DCCD1}">
              <a14:hiddenFill xmlns:a14="http://schemas.microsoft.com/office/drawing/2010/main">
                <a:solidFill>
                  <a:srgbClr val="FFFFFF"/>
                </a:solidFill>
              </a14:hiddenFill>
            </a:ext>
          </a:extLst>
        </p:spPr>
      </p:pic>
      <p:sp>
        <p:nvSpPr>
          <p:cNvPr id="10" name="Slide Number Placeholder 3"/>
          <p:cNvSpPr>
            <a:spLocks noGrp="1"/>
          </p:cNvSpPr>
          <p:nvPr>
            <p:ph type="sldNum" sz="quarter" idx="12"/>
          </p:nvPr>
        </p:nvSpPr>
        <p:spPr>
          <a:xfrm>
            <a:off x="6553200" y="6325266"/>
            <a:ext cx="2133600" cy="365125"/>
          </a:xfrm>
          <a:prstGeom prst="rect">
            <a:avLst/>
          </a:prstGeom>
        </p:spPr>
        <p:txBody>
          <a:bodyPr/>
          <a:lstStyle/>
          <a:p>
            <a:fld id="{933591AE-FACB-47FB-8AAC-14349F9948F4}" type="slidenum">
              <a:rPr lang="en-US" smtClean="0"/>
              <a:t>‹#›</a:t>
            </a:fld>
            <a:endParaRPr lang="en-US"/>
          </a:p>
        </p:txBody>
      </p:sp>
      <p:sp>
        <p:nvSpPr>
          <p:cNvPr id="11" name="TextBox 10"/>
          <p:cNvSpPr txBox="1"/>
          <p:nvPr userDrawn="1"/>
        </p:nvSpPr>
        <p:spPr>
          <a:xfrm>
            <a:off x="788758" y="6369329"/>
            <a:ext cx="3887859" cy="276999"/>
          </a:xfrm>
          <a:prstGeom prst="rect">
            <a:avLst/>
          </a:prstGeom>
          <a:noFill/>
        </p:spPr>
        <p:txBody>
          <a:bodyPr wrap="none" lIns="0" rIns="0" rtlCol="0" anchor="ctr">
            <a:spAutoFit/>
          </a:bodyPr>
          <a:lstStyle/>
          <a:p>
            <a:pPr algn="l"/>
            <a:r>
              <a:rPr lang="en-US" sz="1200" dirty="0" smtClean="0"/>
              <a:t>Seattle’s Hub for Industry-Driven Nanotechnology Education</a:t>
            </a:r>
            <a:endParaRPr lang="en-US" sz="1200" dirty="0"/>
          </a:p>
        </p:txBody>
      </p:sp>
    </p:spTree>
    <p:extLst>
      <p:ext uri="{BB962C8B-B14F-4D97-AF65-F5344CB8AC3E}">
        <p14:creationId xmlns:p14="http://schemas.microsoft.com/office/powerpoint/2010/main" val="271903512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pic>
        <p:nvPicPr>
          <p:cNvPr id="7" name="Picture 2" descr="M:\SHINE\Marketing\Logos\SHINE logos\Brian's SHINE Logos\SHINE only transparent.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 y="6220264"/>
            <a:ext cx="628150" cy="575129"/>
          </a:xfrm>
          <a:prstGeom prst="rect">
            <a:avLst/>
          </a:prstGeom>
          <a:noFill/>
          <a:extLst>
            <a:ext uri="{909E8E84-426E-40DD-AFC4-6F175D3DCCD1}">
              <a14:hiddenFill xmlns:a14="http://schemas.microsoft.com/office/drawing/2010/main">
                <a:solidFill>
                  <a:srgbClr val="FFFFFF"/>
                </a:solidFill>
              </a14:hiddenFill>
            </a:ext>
          </a:extLst>
        </p:spPr>
      </p:pic>
      <p:sp>
        <p:nvSpPr>
          <p:cNvPr id="8" name="Slide Number Placeholder 3"/>
          <p:cNvSpPr>
            <a:spLocks noGrp="1"/>
          </p:cNvSpPr>
          <p:nvPr>
            <p:ph type="sldNum" sz="quarter" idx="12"/>
          </p:nvPr>
        </p:nvSpPr>
        <p:spPr>
          <a:xfrm>
            <a:off x="6553200" y="6325266"/>
            <a:ext cx="2133600" cy="365125"/>
          </a:xfrm>
          <a:prstGeom prst="rect">
            <a:avLst/>
          </a:prstGeom>
        </p:spPr>
        <p:txBody>
          <a:bodyPr/>
          <a:lstStyle/>
          <a:p>
            <a:fld id="{933591AE-FACB-47FB-8AAC-14349F9948F4}" type="slidenum">
              <a:rPr lang="en-US" smtClean="0"/>
              <a:t>‹#›</a:t>
            </a:fld>
            <a:endParaRPr lang="en-US"/>
          </a:p>
        </p:txBody>
      </p:sp>
      <p:sp>
        <p:nvSpPr>
          <p:cNvPr id="9" name="TextBox 8"/>
          <p:cNvSpPr txBox="1"/>
          <p:nvPr userDrawn="1"/>
        </p:nvSpPr>
        <p:spPr>
          <a:xfrm>
            <a:off x="788758" y="6369329"/>
            <a:ext cx="3887859" cy="276999"/>
          </a:xfrm>
          <a:prstGeom prst="rect">
            <a:avLst/>
          </a:prstGeom>
          <a:noFill/>
        </p:spPr>
        <p:txBody>
          <a:bodyPr wrap="none" lIns="0" rIns="0" rtlCol="0" anchor="ctr">
            <a:spAutoFit/>
          </a:bodyPr>
          <a:lstStyle/>
          <a:p>
            <a:pPr algn="l"/>
            <a:r>
              <a:rPr lang="en-US" sz="1200" dirty="0" smtClean="0"/>
              <a:t>Seattle’s Hub for Industry-Driven Nanotechnology Education</a:t>
            </a:r>
            <a:endParaRPr lang="en-US" sz="1200" dirty="0"/>
          </a:p>
        </p:txBody>
      </p:sp>
    </p:spTree>
    <p:extLst>
      <p:ext uri="{BB962C8B-B14F-4D97-AF65-F5344CB8AC3E}">
        <p14:creationId xmlns:p14="http://schemas.microsoft.com/office/powerpoint/2010/main" val="325810703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and Content References">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97280"/>
          </a:xfrm>
          <a:solidFill>
            <a:schemeClr val="accent1"/>
          </a:solidFill>
        </p:spPr>
        <p:txBody>
          <a:bodyPr/>
          <a:lstStyle>
            <a:lvl1pPr>
              <a:defRPr>
                <a:solidFill>
                  <a:schemeClr val="bg1"/>
                </a:solidFill>
              </a:defRPr>
            </a:lvl1pPr>
          </a:lstStyle>
          <a:p>
            <a:r>
              <a:rPr lang="en-US" dirty="0" smtClean="0"/>
              <a:t>Click to edit Master title style</a:t>
            </a:r>
            <a:endParaRPr lang="en-US" dirty="0"/>
          </a:p>
        </p:txBody>
      </p:sp>
      <p:pic>
        <p:nvPicPr>
          <p:cNvPr id="10" name="Picture 2" descr="M:\SHINE\Marketing\Logos\SHINE logos\Brian's SHINE Logos\SHINE only transparent.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 y="6220264"/>
            <a:ext cx="628150" cy="575129"/>
          </a:xfrm>
          <a:prstGeom prst="rect">
            <a:avLst/>
          </a:prstGeom>
          <a:noFill/>
          <a:extLst>
            <a:ext uri="{909E8E84-426E-40DD-AFC4-6F175D3DCCD1}">
              <a14:hiddenFill xmlns:a14="http://schemas.microsoft.com/office/drawing/2010/main">
                <a:solidFill>
                  <a:srgbClr val="FFFFFF"/>
                </a:solidFill>
              </a14:hiddenFill>
            </a:ext>
          </a:extLst>
        </p:spPr>
      </p:pic>
      <p:sp>
        <p:nvSpPr>
          <p:cNvPr id="11" name="Slide Number Placeholder 3"/>
          <p:cNvSpPr>
            <a:spLocks noGrp="1"/>
          </p:cNvSpPr>
          <p:nvPr>
            <p:ph type="sldNum" sz="quarter" idx="12"/>
          </p:nvPr>
        </p:nvSpPr>
        <p:spPr>
          <a:xfrm>
            <a:off x="6553200" y="6325266"/>
            <a:ext cx="2133600" cy="365125"/>
          </a:xfrm>
          <a:prstGeom prst="rect">
            <a:avLst/>
          </a:prstGeom>
        </p:spPr>
        <p:txBody>
          <a:bodyPr/>
          <a:lstStyle/>
          <a:p>
            <a:fld id="{933591AE-FACB-47FB-8AAC-14349F9948F4}" type="slidenum">
              <a:rPr lang="en-US" smtClean="0"/>
              <a:t>‹#›</a:t>
            </a:fld>
            <a:endParaRPr lang="en-US"/>
          </a:p>
        </p:txBody>
      </p:sp>
      <p:sp>
        <p:nvSpPr>
          <p:cNvPr id="12" name="TextBox 11"/>
          <p:cNvSpPr txBox="1"/>
          <p:nvPr userDrawn="1"/>
        </p:nvSpPr>
        <p:spPr>
          <a:xfrm>
            <a:off x="788758" y="6369329"/>
            <a:ext cx="3887859" cy="276999"/>
          </a:xfrm>
          <a:prstGeom prst="rect">
            <a:avLst/>
          </a:prstGeom>
          <a:noFill/>
        </p:spPr>
        <p:txBody>
          <a:bodyPr wrap="none" lIns="0" rIns="0" rtlCol="0" anchor="ctr">
            <a:spAutoFit/>
          </a:bodyPr>
          <a:lstStyle/>
          <a:p>
            <a:pPr algn="l"/>
            <a:r>
              <a:rPr lang="en-US" sz="1200" dirty="0" smtClean="0"/>
              <a:t>Seattle’s Hub for Industry-Driven Nanotechnology Education</a:t>
            </a:r>
            <a:endParaRPr lang="en-US" sz="1200" dirty="0"/>
          </a:p>
        </p:txBody>
      </p:sp>
      <p:sp>
        <p:nvSpPr>
          <p:cNvPr id="4" name="Table Placeholder 3"/>
          <p:cNvSpPr>
            <a:spLocks noGrp="1"/>
          </p:cNvSpPr>
          <p:nvPr>
            <p:ph type="tbl" sz="quarter" idx="13"/>
          </p:nvPr>
        </p:nvSpPr>
        <p:spPr>
          <a:xfrm>
            <a:off x="0" y="1097280"/>
            <a:ext cx="9144000" cy="914400"/>
          </a:xfrm>
        </p:spPr>
        <p:txBody>
          <a:bodyPr/>
          <a:lstStyle>
            <a:lvl1pPr>
              <a:defRPr>
                <a:ln>
                  <a:noFill/>
                </a:ln>
              </a:defRPr>
            </a:lvl1pPr>
          </a:lstStyle>
          <a:p>
            <a:endParaRPr lang="en-US"/>
          </a:p>
        </p:txBody>
      </p:sp>
    </p:spTree>
    <p:extLst>
      <p:ext uri="{BB962C8B-B14F-4D97-AF65-F5344CB8AC3E}">
        <p14:creationId xmlns:p14="http://schemas.microsoft.com/office/powerpoint/2010/main" val="413073040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st Slide with Disclos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97280"/>
          </a:xfrm>
          <a:solidFill>
            <a:schemeClr val="accent1"/>
          </a:solidFill>
        </p:spPr>
        <p:txBody>
          <a:bodyPr/>
          <a:lstStyle>
            <a:lvl1pPr>
              <a:defRPr>
                <a:solidFill>
                  <a:schemeClr val="bg1"/>
                </a:solidFill>
              </a:defRPr>
            </a:lvl1pPr>
          </a:lstStyle>
          <a:p>
            <a:r>
              <a:rPr lang="en-US" dirty="0" smtClean="0"/>
              <a:t>Click to edit Master title style</a:t>
            </a:r>
            <a:endParaRPr lang="en-US" dirty="0"/>
          </a:p>
        </p:txBody>
      </p:sp>
      <p:sp>
        <p:nvSpPr>
          <p:cNvPr id="10" name="Footer Placeholder 3"/>
          <p:cNvSpPr txBox="1">
            <a:spLocks/>
          </p:cNvSpPr>
          <p:nvPr userDrawn="1"/>
        </p:nvSpPr>
        <p:spPr>
          <a:xfrm>
            <a:off x="1143000" y="3967327"/>
            <a:ext cx="6858000" cy="1138073"/>
          </a:xfrm>
          <a:prstGeom prst="rect">
            <a:avLst/>
          </a:prstGeom>
        </p:spPr>
        <p:txBody>
          <a:bodyPr vert="horz" lIns="91440" tIns="182880" rIns="91440" bIns="182880" rtlCol="0" anchor="ctr"/>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dirty="0" smtClean="0"/>
              <a:t>To access additional educational resources please visit: </a:t>
            </a:r>
            <a:r>
              <a:rPr lang="en-US" sz="2800" dirty="0" smtClean="0">
                <a:hlinkClick r:id="rId2"/>
              </a:rPr>
              <a:t>www.seattlenano.org</a:t>
            </a:r>
            <a:endParaRPr lang="en-US" sz="2800" dirty="0"/>
          </a:p>
        </p:txBody>
      </p:sp>
      <p:sp>
        <p:nvSpPr>
          <p:cNvPr id="11" name="TextBox 10"/>
          <p:cNvSpPr txBox="1"/>
          <p:nvPr userDrawn="1"/>
        </p:nvSpPr>
        <p:spPr>
          <a:xfrm>
            <a:off x="457200" y="5509964"/>
            <a:ext cx="8229600" cy="738664"/>
          </a:xfrm>
          <a:prstGeom prst="rect">
            <a:avLst/>
          </a:prstGeom>
          <a:noFill/>
        </p:spPr>
        <p:txBody>
          <a:bodyPr wrap="square" rtlCol="0" anchor="ctr">
            <a:spAutoFit/>
          </a:bodyPr>
          <a:lstStyle/>
          <a:p>
            <a:pPr algn="ctr"/>
            <a:r>
              <a:rPr lang="en-US" sz="1400" dirty="0"/>
              <a:t>This material is based upon work supported by the National Science Foundation under Grant Number 1204279.  Any opinions, findings, and conclusions or recommendations expressed in this material are those of the author(s) and do not necessarily reflect the views of the National Science Foundation</a:t>
            </a:r>
            <a:r>
              <a:rPr lang="en-US" sz="1400" dirty="0" smtClean="0"/>
              <a:t>.</a:t>
            </a:r>
            <a:endParaRPr lang="en-US" sz="1400" dirty="0"/>
          </a:p>
        </p:txBody>
      </p:sp>
      <p:sp>
        <p:nvSpPr>
          <p:cNvPr id="13" name="Slide Number Placeholder 3"/>
          <p:cNvSpPr>
            <a:spLocks noGrp="1"/>
          </p:cNvSpPr>
          <p:nvPr>
            <p:ph type="sldNum" sz="quarter" idx="12"/>
          </p:nvPr>
        </p:nvSpPr>
        <p:spPr>
          <a:xfrm>
            <a:off x="6553200" y="6325266"/>
            <a:ext cx="2133600" cy="365125"/>
          </a:xfrm>
          <a:prstGeom prst="rect">
            <a:avLst/>
          </a:prstGeom>
        </p:spPr>
        <p:txBody>
          <a:bodyPr/>
          <a:lstStyle/>
          <a:p>
            <a:fld id="{933591AE-FACB-47FB-8AAC-14349F9948F4}" type="slidenum">
              <a:rPr lang="en-US" smtClean="0"/>
              <a:t>‹#›</a:t>
            </a:fld>
            <a:endParaRPr lang="en-US"/>
          </a:p>
        </p:txBody>
      </p:sp>
      <p:sp>
        <p:nvSpPr>
          <p:cNvPr id="4" name="Table Placeholder 3"/>
          <p:cNvSpPr>
            <a:spLocks noGrp="1"/>
          </p:cNvSpPr>
          <p:nvPr>
            <p:ph type="tbl" sz="quarter" idx="13"/>
          </p:nvPr>
        </p:nvSpPr>
        <p:spPr>
          <a:xfrm>
            <a:off x="0" y="1097280"/>
            <a:ext cx="9144000" cy="914400"/>
          </a:xfrm>
        </p:spPr>
        <p:txBody>
          <a:bodyPr/>
          <a:lstStyle>
            <a:lvl1pPr>
              <a:defRPr baseline="0"/>
            </a:lvl1pPr>
          </a:lstStyle>
          <a:p>
            <a:endParaRPr lang="en-US" dirty="0"/>
          </a:p>
        </p:txBody>
      </p:sp>
    </p:spTree>
    <p:extLst>
      <p:ext uri="{BB962C8B-B14F-4D97-AF65-F5344CB8AC3E}">
        <p14:creationId xmlns:p14="http://schemas.microsoft.com/office/powerpoint/2010/main" val="176827160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3657600" cy="1097280"/>
          </a:xfrm>
          <a:solidFill>
            <a:schemeClr val="accent1"/>
          </a:solidFill>
        </p:spPr>
        <p:txBody>
          <a:bodyPr anchor="ctr"/>
          <a:lstStyle>
            <a:lvl1pPr marL="117475" indent="0" algn="l">
              <a:defRPr sz="2000" b="1">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3657600" y="0"/>
            <a:ext cx="5486400" cy="5623560"/>
          </a:xfrm>
        </p:spPr>
        <p:txBody>
          <a:bodyPr/>
          <a:lstStyle>
            <a:lvl1pPr marL="0" indent="0">
              <a:buNone/>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p:txBody>
      </p:sp>
      <p:sp>
        <p:nvSpPr>
          <p:cNvPr id="4" name="Text Placeholder 3"/>
          <p:cNvSpPr>
            <a:spLocks noGrp="1"/>
          </p:cNvSpPr>
          <p:nvPr>
            <p:ph type="body" sz="half" idx="2"/>
          </p:nvPr>
        </p:nvSpPr>
        <p:spPr>
          <a:xfrm>
            <a:off x="-1" y="1097280"/>
            <a:ext cx="3657600" cy="4526280"/>
          </a:xfrm>
          <a:solidFill>
            <a:schemeClr val="tx2"/>
          </a:solidFill>
        </p:spPr>
        <p:txBody>
          <a:bodyPr>
            <a:normAutofit/>
          </a:bodyPr>
          <a:lstStyle>
            <a:lvl1pPr marL="117475" indent="0">
              <a:spcBef>
                <a:spcPts val="600"/>
              </a:spcBef>
              <a:buNone/>
              <a:defRPr sz="18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pic>
        <p:nvPicPr>
          <p:cNvPr id="10" name="Picture 2" descr="M:\SHINE\Marketing\Logos\SHINE logos\Brian's SHINE Logos\SHINE only transparent.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 y="6220264"/>
            <a:ext cx="628150" cy="575129"/>
          </a:xfrm>
          <a:prstGeom prst="rect">
            <a:avLst/>
          </a:prstGeom>
          <a:noFill/>
          <a:extLst>
            <a:ext uri="{909E8E84-426E-40DD-AFC4-6F175D3DCCD1}">
              <a14:hiddenFill xmlns:a14="http://schemas.microsoft.com/office/drawing/2010/main">
                <a:solidFill>
                  <a:srgbClr val="FFFFFF"/>
                </a:solidFill>
              </a14:hiddenFill>
            </a:ext>
          </a:extLst>
        </p:spPr>
      </p:pic>
      <p:sp>
        <p:nvSpPr>
          <p:cNvPr id="11" name="Slide Number Placeholder 3"/>
          <p:cNvSpPr>
            <a:spLocks noGrp="1"/>
          </p:cNvSpPr>
          <p:nvPr>
            <p:ph type="sldNum" sz="quarter" idx="12"/>
          </p:nvPr>
        </p:nvSpPr>
        <p:spPr>
          <a:xfrm>
            <a:off x="6553200" y="6325266"/>
            <a:ext cx="2133600" cy="365125"/>
          </a:xfrm>
          <a:prstGeom prst="rect">
            <a:avLst/>
          </a:prstGeom>
        </p:spPr>
        <p:txBody>
          <a:bodyPr/>
          <a:lstStyle/>
          <a:p>
            <a:fld id="{933591AE-FACB-47FB-8AAC-14349F9948F4}" type="slidenum">
              <a:rPr lang="en-US" smtClean="0"/>
              <a:t>‹#›</a:t>
            </a:fld>
            <a:endParaRPr lang="en-US"/>
          </a:p>
        </p:txBody>
      </p:sp>
      <p:sp>
        <p:nvSpPr>
          <p:cNvPr id="12" name="TextBox 11"/>
          <p:cNvSpPr txBox="1"/>
          <p:nvPr userDrawn="1"/>
        </p:nvSpPr>
        <p:spPr>
          <a:xfrm>
            <a:off x="788758" y="6369329"/>
            <a:ext cx="3887859" cy="276999"/>
          </a:xfrm>
          <a:prstGeom prst="rect">
            <a:avLst/>
          </a:prstGeom>
          <a:noFill/>
        </p:spPr>
        <p:txBody>
          <a:bodyPr wrap="none" lIns="0" rIns="0" rtlCol="0" anchor="ctr">
            <a:spAutoFit/>
          </a:bodyPr>
          <a:lstStyle/>
          <a:p>
            <a:pPr algn="l"/>
            <a:r>
              <a:rPr lang="en-US" sz="1200" dirty="0" smtClean="0"/>
              <a:t>Seattle’s Hub for Industry-Driven Nanotechnology Education</a:t>
            </a:r>
            <a:endParaRPr lang="en-US" sz="1200" dirty="0"/>
          </a:p>
        </p:txBody>
      </p:sp>
    </p:spTree>
    <p:extLst>
      <p:ext uri="{BB962C8B-B14F-4D97-AF65-F5344CB8AC3E}">
        <p14:creationId xmlns:p14="http://schemas.microsoft.com/office/powerpoint/2010/main" val="246085794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097280"/>
          </a:xfrm>
          <a:prstGeom prst="rect">
            <a:avLst/>
          </a:prstGeom>
          <a:solidFill>
            <a:schemeClr val="accent1"/>
          </a:solidFill>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0" y="1600200"/>
            <a:ext cx="91440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457950" y="6353402"/>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C16B1C-9F72-47FE-B9B0-32E819BEF48D}" type="slidenum">
              <a:rPr lang="en-US" smtClean="0"/>
              <a:t>‹#›</a:t>
            </a:fld>
            <a:endParaRPr lang="en-US"/>
          </a:p>
        </p:txBody>
      </p:sp>
    </p:spTree>
    <p:extLst>
      <p:ext uri="{BB962C8B-B14F-4D97-AF65-F5344CB8AC3E}">
        <p14:creationId xmlns:p14="http://schemas.microsoft.com/office/powerpoint/2010/main" val="2690213601"/>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0" r:id="rId3"/>
    <p:sldLayoutId id="2147483653" r:id="rId4"/>
    <p:sldLayoutId id="2147483659" r:id="rId5"/>
    <p:sldLayoutId id="2147483655" r:id="rId6"/>
    <p:sldLayoutId id="2147483660" r:id="rId7"/>
    <p:sldLayoutId id="2147483661" r:id="rId8"/>
    <p:sldLayoutId id="2147483656" r:id="rId9"/>
    <p:sldLayoutId id="2147483654" r:id="rId10"/>
    <p:sldLayoutId id="2147483652" r:id="rId11"/>
    <p:sldLayoutId id="2147483657" r:id="rId12"/>
  </p:sldLayoutIdLst>
  <p:timing>
    <p:tnLst>
      <p:par>
        <p:cTn id="1" dur="indefinite" restart="never" nodeType="tmRoot"/>
      </p:par>
    </p:tnLst>
  </p:timing>
  <p:hf hdr="0" ftr="0" dt="0"/>
  <p:txStyles>
    <p:titleStyle>
      <a:lvl1pPr marL="233363" indent="0" algn="l" defTabSz="914400" rtl="0" eaLnBrk="1" latinLnBrk="0" hangingPunct="1">
        <a:spcBef>
          <a:spcPct val="0"/>
        </a:spcBef>
        <a:buNone/>
        <a:defRPr sz="4400" kern="1200">
          <a:solidFill>
            <a:schemeClr val="bg1"/>
          </a:solidFill>
          <a:latin typeface="+mj-lt"/>
          <a:ea typeface="+mj-ea"/>
          <a:cs typeface="+mj-cs"/>
        </a:defRPr>
      </a:lvl1pPr>
    </p:titleStyle>
    <p:bodyStyle>
      <a:lvl1pPr marL="237744" indent="0" algn="l" defTabSz="914400" rtl="0" eaLnBrk="1" latinLnBrk="0" hangingPunct="1">
        <a:spcBef>
          <a:spcPts val="0"/>
        </a:spcBef>
        <a:spcAft>
          <a:spcPts val="600"/>
        </a:spcAft>
        <a:buFont typeface="Arial" pitchFamily="34" charset="0"/>
        <a:buNone/>
        <a:defRPr sz="3200" kern="1200">
          <a:solidFill>
            <a:schemeClr val="tx1"/>
          </a:solidFill>
          <a:latin typeface="+mn-lt"/>
          <a:ea typeface="+mn-ea"/>
          <a:cs typeface="+mn-cs"/>
        </a:defRPr>
      </a:lvl1pPr>
      <a:lvl2pPr marL="742950" indent="-285750" algn="l" defTabSz="914400" rtl="0" eaLnBrk="1" latinLnBrk="0" hangingPunct="1">
        <a:spcBef>
          <a:spcPts val="0"/>
        </a:spcBef>
        <a:spcAft>
          <a:spcPts val="600"/>
        </a:spcAft>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ts val="0"/>
        </a:spcBef>
        <a:spcAft>
          <a:spcPts val="600"/>
        </a:spcAft>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ts val="0"/>
        </a:spcBef>
        <a:spcAft>
          <a:spcPts val="600"/>
        </a:spcAft>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ts val="0"/>
        </a:spcBef>
        <a:spcAft>
          <a:spcPts val="60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6.wmf"/><Relationship Id="rId4"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9.jpg"/></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image" Target="../media/image25.tiff"/><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image" Target="../media/image25.tiff"/><Relationship Id="rId1" Type="http://schemas.openxmlformats.org/officeDocument/2006/relationships/slideLayout" Target="../slideLayouts/slideLayout3.xml"/><Relationship Id="rId5" Type="http://schemas.openxmlformats.org/officeDocument/2006/relationships/image" Target="../media/image28.tiff"/><Relationship Id="rId4" Type="http://schemas.openxmlformats.org/officeDocument/2006/relationships/image" Target="../media/image27.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tiff"/></Relationships>
</file>

<file path=ppt/slides/_rels/slide2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1.jpeg"/></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image" Target="../media/image33.tiff"/><Relationship Id="rId1" Type="http://schemas.openxmlformats.org/officeDocument/2006/relationships/slideLayout" Target="../slideLayouts/slideLayout3.xml"/><Relationship Id="rId4" Type="http://schemas.openxmlformats.org/officeDocument/2006/relationships/image" Target="../media/image35.tiff"/></Relationships>
</file>

<file path=ppt/slides/_rels/slide2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eg"/><Relationship Id="rId1" Type="http://schemas.openxmlformats.org/officeDocument/2006/relationships/slideLayout" Target="../slideLayouts/slideLayout3.xml"/><Relationship Id="rId4" Type="http://schemas.openxmlformats.org/officeDocument/2006/relationships/image" Target="../media/image38.jpg"/></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9.gif"/><Relationship Id="rId4" Type="http://schemas.openxmlformats.org/officeDocument/2006/relationships/image" Target="../media/image8.gif"/></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wmf"/><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5.jpg"/><Relationship Id="rId5" Type="http://schemas.openxmlformats.org/officeDocument/2006/relationships/image" Target="../media/image14.wmf"/><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3969545"/>
            <a:ext cx="7772400" cy="1446550"/>
          </a:xfrm>
        </p:spPr>
        <p:txBody>
          <a:bodyPr/>
          <a:lstStyle/>
          <a:p>
            <a:r>
              <a:rPr lang="en-US" dirty="0" smtClean="0"/>
              <a:t>Nanotechnology Characterization</a:t>
            </a:r>
            <a:endParaRPr lang="en-US" dirty="0"/>
          </a:p>
        </p:txBody>
      </p:sp>
    </p:spTree>
    <p:extLst>
      <p:ext uri="{BB962C8B-B14F-4D97-AF65-F5344CB8AC3E}">
        <p14:creationId xmlns:p14="http://schemas.microsoft.com/office/powerpoint/2010/main" val="36633428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Electron Microscopes</a:t>
            </a:r>
            <a:endParaRPr lang="en-US" dirty="0"/>
          </a:p>
        </p:txBody>
      </p:sp>
      <p:sp>
        <p:nvSpPr>
          <p:cNvPr id="3" name="Content Placeholder 2"/>
          <p:cNvSpPr>
            <a:spLocks noGrp="1"/>
          </p:cNvSpPr>
          <p:nvPr>
            <p:ph idx="1"/>
          </p:nvPr>
        </p:nvSpPr>
        <p:spPr/>
        <p:txBody>
          <a:bodyPr/>
          <a:lstStyle/>
          <a:p>
            <a:r>
              <a:rPr lang="en-US" dirty="0" smtClean="0"/>
              <a:t>Wavelength of the electron dependent </a:t>
            </a:r>
            <a:r>
              <a:rPr lang="en-US" dirty="0"/>
              <a:t>on:</a:t>
            </a:r>
          </a:p>
          <a:p>
            <a:pPr marL="688975" lvl="2">
              <a:spcBef>
                <a:spcPct val="40000"/>
              </a:spcBef>
            </a:pPr>
            <a:r>
              <a:rPr lang="en-US" sz="2400" dirty="0"/>
              <a:t>Electron mass (m)</a:t>
            </a:r>
          </a:p>
          <a:p>
            <a:pPr marL="688975" lvl="2">
              <a:spcBef>
                <a:spcPct val="40000"/>
              </a:spcBef>
            </a:pPr>
            <a:r>
              <a:rPr lang="en-US" sz="2400" dirty="0"/>
              <a:t>Electron charge (q)</a:t>
            </a:r>
          </a:p>
          <a:p>
            <a:pPr marL="688975" lvl="2">
              <a:spcBef>
                <a:spcPct val="40000"/>
              </a:spcBef>
            </a:pPr>
            <a:r>
              <a:rPr lang="en-US" sz="2400" dirty="0"/>
              <a:t>Potential difference to accelerate </a:t>
            </a:r>
            <a:r>
              <a:rPr lang="en-US" dirty="0"/>
              <a:t>electrons (V)</a:t>
            </a:r>
          </a:p>
        </p:txBody>
      </p:sp>
      <p:sp>
        <p:nvSpPr>
          <p:cNvPr id="5" name="Slide Number Placeholder 4"/>
          <p:cNvSpPr>
            <a:spLocks noGrp="1"/>
          </p:cNvSpPr>
          <p:nvPr>
            <p:ph type="sldNum" sz="quarter" idx="12"/>
          </p:nvPr>
        </p:nvSpPr>
        <p:spPr/>
        <p:txBody>
          <a:bodyPr/>
          <a:lstStyle/>
          <a:p>
            <a:fld id="{933591AE-FACB-47FB-8AAC-14349F9948F4}" type="slidenum">
              <a:rPr lang="en-US" smtClean="0"/>
              <a:t>10</a:t>
            </a:fld>
            <a:endParaRPr lang="en-US"/>
          </a:p>
        </p:txBody>
      </p:sp>
      <p:graphicFrame>
        <p:nvGraphicFramePr>
          <p:cNvPr id="4" name="Object 3"/>
          <p:cNvGraphicFramePr>
            <a:graphicFrameLocks noChangeAspect="1"/>
          </p:cNvGraphicFramePr>
          <p:nvPr>
            <p:extLst/>
          </p:nvPr>
        </p:nvGraphicFramePr>
        <p:xfrm>
          <a:off x="2765078" y="4131730"/>
          <a:ext cx="3613844" cy="1828800"/>
        </p:xfrm>
        <a:graphic>
          <a:graphicData uri="http://schemas.openxmlformats.org/presentationml/2006/ole">
            <mc:AlternateContent xmlns:mc="http://schemas.openxmlformats.org/markup-compatibility/2006">
              <mc:Choice xmlns:v="urn:schemas-microsoft-com:vml" Requires="v">
                <p:oleObj spid="_x0000_s2061" name="Equation" r:id="rId4" imgW="812800" imgH="419100" progId="Equation.3">
                  <p:embed/>
                </p:oleObj>
              </mc:Choice>
              <mc:Fallback>
                <p:oleObj name="Equation" r:id="rId4" imgW="812800" imgH="4191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5078" y="4131730"/>
                        <a:ext cx="3613844" cy="1828800"/>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6340808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Transmission Electron Microscope</a:t>
            </a:r>
            <a:endParaRPr lang="en-US" dirty="0"/>
          </a:p>
        </p:txBody>
      </p:sp>
      <p:sp>
        <p:nvSpPr>
          <p:cNvPr id="6" name="Slide Number Placeholder 5"/>
          <p:cNvSpPr>
            <a:spLocks noGrp="1"/>
          </p:cNvSpPr>
          <p:nvPr>
            <p:ph type="sldNum" sz="quarter" idx="12"/>
          </p:nvPr>
        </p:nvSpPr>
        <p:spPr/>
        <p:txBody>
          <a:bodyPr/>
          <a:lstStyle/>
          <a:p>
            <a:fld id="{933591AE-FACB-47FB-8AAC-14349F9948F4}" type="slidenum">
              <a:rPr lang="en-US" smtClean="0"/>
              <a:t>11</a:t>
            </a:fld>
            <a:endParaRPr lang="en-US"/>
          </a:p>
        </p:txBody>
      </p:sp>
      <p:sp>
        <p:nvSpPr>
          <p:cNvPr id="9" name="Content Placeholder 8"/>
          <p:cNvSpPr>
            <a:spLocks noGrp="1"/>
          </p:cNvSpPr>
          <p:nvPr>
            <p:ph sz="quarter" idx="13"/>
          </p:nvPr>
        </p:nvSpPr>
        <p:spPr>
          <a:xfrm>
            <a:off x="0" y="1600200"/>
            <a:ext cx="4074239" cy="4526280"/>
          </a:xfrm>
        </p:spPr>
        <p:txBody>
          <a:bodyPr/>
          <a:lstStyle/>
          <a:p>
            <a:pPr algn="ctr"/>
            <a:r>
              <a:rPr lang="en-US" sz="2000" dirty="0" smtClean="0"/>
              <a:t>Transmission Electron Microscope (TEM)</a:t>
            </a:r>
          </a:p>
          <a:p>
            <a:pPr marL="463550" indent="-346075">
              <a:buFont typeface="Times" pitchFamily="18" charset="0"/>
              <a:buAutoNum type="arabicPeriod"/>
            </a:pPr>
            <a:r>
              <a:rPr lang="en-US" sz="2400" dirty="0" smtClean="0"/>
              <a:t>e-beam </a:t>
            </a:r>
            <a:r>
              <a:rPr lang="en-US" sz="2400" dirty="0"/>
              <a:t>strikes sample and is transmitted through the sample</a:t>
            </a:r>
          </a:p>
          <a:p>
            <a:pPr marL="463550" indent="-346075">
              <a:buFont typeface="Times" pitchFamily="18" charset="0"/>
              <a:buAutoNum type="arabicPeriod"/>
            </a:pPr>
            <a:r>
              <a:rPr lang="en-US" sz="2400" dirty="0" smtClean="0"/>
              <a:t>Scattering </a:t>
            </a:r>
            <a:r>
              <a:rPr lang="en-US" sz="2400" dirty="0"/>
              <a:t>occurs</a:t>
            </a:r>
          </a:p>
          <a:p>
            <a:pPr marL="463550" indent="-346075">
              <a:buFont typeface="Times" pitchFamily="18" charset="0"/>
              <a:buAutoNum type="arabicPeriod"/>
            </a:pPr>
            <a:r>
              <a:rPr lang="en-US" sz="2400" dirty="0" smtClean="0"/>
              <a:t>Un-scattered </a:t>
            </a:r>
            <a:r>
              <a:rPr lang="en-US" sz="2400" dirty="0"/>
              <a:t>electrons pass through sample and are detected</a:t>
            </a:r>
            <a:endParaRPr lang="en-US" sz="3200" dirty="0"/>
          </a:p>
          <a:p>
            <a:pPr marL="463550" indent="-346075"/>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8191"/>
          <a:stretch/>
        </p:blipFill>
        <p:spPr>
          <a:xfrm>
            <a:off x="4074239" y="1604677"/>
            <a:ext cx="4969417" cy="4389723"/>
          </a:xfrm>
          <a:prstGeom prst="rect">
            <a:avLst/>
          </a:prstGeom>
        </p:spPr>
      </p:pic>
    </p:spTree>
    <p:extLst>
      <p:ext uri="{BB962C8B-B14F-4D97-AF65-F5344CB8AC3E}">
        <p14:creationId xmlns:p14="http://schemas.microsoft.com/office/powerpoint/2010/main" val="36239457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Transmission Electron Microscope</a:t>
            </a:r>
            <a:endParaRPr lang="en-US" dirty="0"/>
          </a:p>
        </p:txBody>
      </p:sp>
      <p:sp>
        <p:nvSpPr>
          <p:cNvPr id="6" name="Slide Number Placeholder 5"/>
          <p:cNvSpPr>
            <a:spLocks noGrp="1"/>
          </p:cNvSpPr>
          <p:nvPr>
            <p:ph type="sldNum" sz="quarter" idx="12"/>
          </p:nvPr>
        </p:nvSpPr>
        <p:spPr/>
        <p:txBody>
          <a:bodyPr/>
          <a:lstStyle/>
          <a:p>
            <a:fld id="{933591AE-FACB-47FB-8AAC-14349F9948F4}" type="slidenum">
              <a:rPr lang="en-US" smtClean="0"/>
              <a:t>12</a:t>
            </a:fld>
            <a:endParaRPr lang="en-US"/>
          </a:p>
        </p:txBody>
      </p:sp>
      <p:sp>
        <p:nvSpPr>
          <p:cNvPr id="10" name="Rectangle 1027"/>
          <p:cNvSpPr txBox="1">
            <a:spLocks noChangeArrowheads="1"/>
          </p:cNvSpPr>
          <p:nvPr/>
        </p:nvSpPr>
        <p:spPr>
          <a:xfrm>
            <a:off x="5148109" y="1600200"/>
            <a:ext cx="3200400" cy="533400"/>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spcAft>
                <a:spcPts val="600"/>
              </a:spcAft>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spcAft>
                <a:spcPts val="600"/>
              </a:spcAft>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spcAft>
                <a:spcPts val="600"/>
              </a:spcAft>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spcAft>
                <a:spcPts val="600"/>
              </a:spcAft>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spcAft>
                <a:spcPts val="60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Bef>
                <a:spcPct val="40000"/>
              </a:spcBef>
              <a:buFont typeface="Wingdings 2" pitchFamily="18" charset="2"/>
              <a:buNone/>
            </a:pPr>
            <a:r>
              <a:rPr lang="en-US" sz="2600" dirty="0" smtClean="0"/>
              <a:t>Copper Grid Sample Holder</a:t>
            </a:r>
            <a:endParaRPr lang="en-US" dirty="0" smtClean="0">
              <a:latin typeface="Tahoma" pitchFamily="34" charset="0"/>
            </a:endParaRPr>
          </a:p>
        </p:txBody>
      </p:sp>
      <p:sp>
        <p:nvSpPr>
          <p:cNvPr id="15" name="Rectangle 1027"/>
          <p:cNvSpPr txBox="1">
            <a:spLocks noChangeArrowheads="1"/>
          </p:cNvSpPr>
          <p:nvPr/>
        </p:nvSpPr>
        <p:spPr>
          <a:xfrm>
            <a:off x="630224" y="1228231"/>
            <a:ext cx="3200400" cy="533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spcAft>
                <a:spcPts val="600"/>
              </a:spcAft>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spcAft>
                <a:spcPts val="600"/>
              </a:spcAft>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spcAft>
                <a:spcPts val="600"/>
              </a:spcAft>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spcAft>
                <a:spcPts val="600"/>
              </a:spcAft>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spcAft>
                <a:spcPts val="60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Bef>
                <a:spcPct val="40000"/>
              </a:spcBef>
              <a:buFont typeface="Wingdings 2" pitchFamily="18" charset="2"/>
              <a:buNone/>
            </a:pPr>
            <a:r>
              <a:rPr lang="en-US" sz="2600" dirty="0" smtClean="0"/>
              <a:t>TEM</a:t>
            </a:r>
            <a:endParaRPr lang="en-US" dirty="0" smtClean="0">
              <a:latin typeface="Tahoma"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932" y="1736231"/>
            <a:ext cx="3308985" cy="4411980"/>
          </a:xfrm>
          <a:prstGeom prst="rect">
            <a:avLst/>
          </a:prstGeom>
          <a:ln>
            <a:solidFill>
              <a:schemeClr val="bg1">
                <a:lumMod val="50000"/>
              </a:schemeClr>
            </a:solidFill>
          </a:ln>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2550" y="1993424"/>
            <a:ext cx="4131518" cy="3480702"/>
          </a:xfrm>
          <a:prstGeom prst="rect">
            <a:avLst/>
          </a:prstGeom>
          <a:ln>
            <a:solidFill>
              <a:schemeClr val="bg1">
                <a:lumMod val="50000"/>
              </a:schemeClr>
            </a:solidFill>
          </a:ln>
        </p:spPr>
      </p:pic>
    </p:spTree>
    <p:extLst>
      <p:ext uri="{BB962C8B-B14F-4D97-AF65-F5344CB8AC3E}">
        <p14:creationId xmlns:p14="http://schemas.microsoft.com/office/powerpoint/2010/main" val="4832848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TEM Images</a:t>
            </a:r>
            <a:endParaRPr lang="en-US" dirty="0"/>
          </a:p>
        </p:txBody>
      </p:sp>
      <p:sp>
        <p:nvSpPr>
          <p:cNvPr id="4" name="Slide Number Placeholder 3"/>
          <p:cNvSpPr>
            <a:spLocks noGrp="1"/>
          </p:cNvSpPr>
          <p:nvPr>
            <p:ph type="sldNum" sz="quarter" idx="12"/>
          </p:nvPr>
        </p:nvSpPr>
        <p:spPr/>
        <p:txBody>
          <a:bodyPr/>
          <a:lstStyle/>
          <a:p>
            <a:fld id="{933591AE-FACB-47FB-8AAC-14349F9948F4}" type="slidenum">
              <a:rPr lang="en-US" smtClean="0"/>
              <a:t>13</a:t>
            </a:fld>
            <a:endParaRPr lang="en-US"/>
          </a:p>
        </p:txBody>
      </p:sp>
      <p:pic>
        <p:nvPicPr>
          <p:cNvPr id="7" name="Content Placeholder 6"/>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640162" y="3377833"/>
            <a:ext cx="3316224" cy="1670304"/>
          </a:xfrm>
        </p:spPr>
      </p:pic>
      <p:pic>
        <p:nvPicPr>
          <p:cNvPr id="12" name="Content Placeholder 11"/>
          <p:cNvPicPr>
            <a:picLocks noGrp="1" noChangeAspect="1"/>
          </p:cNvPicPr>
          <p:nvPr>
            <p:ph sz="quarter" idx="4"/>
          </p:nvPr>
        </p:nvPicPr>
        <p:blipFill>
          <a:blip r:embed="rId4"/>
          <a:stretch>
            <a:fillRect/>
          </a:stretch>
        </p:blipFill>
        <p:spPr>
          <a:xfrm>
            <a:off x="4878840" y="1908703"/>
            <a:ext cx="3591628" cy="3591628"/>
          </a:xfrm>
          <a:prstGeom prst="rect">
            <a:avLst/>
          </a:prstGeom>
        </p:spPr>
      </p:pic>
      <p:sp>
        <p:nvSpPr>
          <p:cNvPr id="13" name="TextBox 12"/>
          <p:cNvSpPr txBox="1"/>
          <p:nvPr/>
        </p:nvSpPr>
        <p:spPr>
          <a:xfrm>
            <a:off x="916154" y="3008501"/>
            <a:ext cx="1834937" cy="369332"/>
          </a:xfrm>
          <a:prstGeom prst="rect">
            <a:avLst/>
          </a:prstGeom>
          <a:noFill/>
        </p:spPr>
        <p:txBody>
          <a:bodyPr wrap="square" rtlCol="0">
            <a:spAutoFit/>
          </a:bodyPr>
          <a:lstStyle/>
          <a:p>
            <a:pPr algn="ctr"/>
            <a:r>
              <a:rPr lang="en-US" dirty="0" smtClean="0"/>
              <a:t>Organic Material</a:t>
            </a:r>
            <a:endParaRPr lang="en-US" dirty="0"/>
          </a:p>
        </p:txBody>
      </p:sp>
      <p:sp>
        <p:nvSpPr>
          <p:cNvPr id="14" name="TextBox 13"/>
          <p:cNvSpPr txBox="1"/>
          <p:nvPr/>
        </p:nvSpPr>
        <p:spPr>
          <a:xfrm>
            <a:off x="5680094" y="1467501"/>
            <a:ext cx="1989121" cy="369332"/>
          </a:xfrm>
          <a:prstGeom prst="rect">
            <a:avLst/>
          </a:prstGeom>
          <a:noFill/>
        </p:spPr>
        <p:txBody>
          <a:bodyPr wrap="square" rtlCol="0">
            <a:spAutoFit/>
          </a:bodyPr>
          <a:lstStyle/>
          <a:p>
            <a:pPr algn="ctr"/>
            <a:r>
              <a:rPr lang="en-US" dirty="0" smtClean="0"/>
              <a:t>Inorganic Material</a:t>
            </a:r>
            <a:endParaRPr lang="en-US" dirty="0"/>
          </a:p>
        </p:txBody>
      </p:sp>
    </p:spTree>
    <p:extLst>
      <p:ext uri="{BB962C8B-B14F-4D97-AF65-F5344CB8AC3E}">
        <p14:creationId xmlns:p14="http://schemas.microsoft.com/office/powerpoint/2010/main" val="25366372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Scanning Electron Microscope</a:t>
            </a:r>
            <a:endParaRPr lang="en-US" dirty="0"/>
          </a:p>
        </p:txBody>
      </p:sp>
      <p:sp>
        <p:nvSpPr>
          <p:cNvPr id="3" name="Content Placeholder 2"/>
          <p:cNvSpPr>
            <a:spLocks noGrp="1"/>
          </p:cNvSpPr>
          <p:nvPr>
            <p:ph sz="quarter" idx="4"/>
          </p:nvPr>
        </p:nvSpPr>
        <p:spPr/>
        <p:txBody>
          <a:bodyPr>
            <a:normAutofit/>
          </a:bodyPr>
          <a:lstStyle/>
          <a:p>
            <a:pPr>
              <a:spcBef>
                <a:spcPct val="40000"/>
              </a:spcBef>
              <a:defRPr/>
            </a:pPr>
            <a:endParaRPr lang="en-US" sz="1200" dirty="0"/>
          </a:p>
          <a:p>
            <a:endParaRPr lang="en-US" dirty="0"/>
          </a:p>
        </p:txBody>
      </p:sp>
      <p:sp>
        <p:nvSpPr>
          <p:cNvPr id="9" name="Slide Number Placeholder 8"/>
          <p:cNvSpPr>
            <a:spLocks noGrp="1"/>
          </p:cNvSpPr>
          <p:nvPr>
            <p:ph type="sldNum" sz="quarter" idx="12"/>
          </p:nvPr>
        </p:nvSpPr>
        <p:spPr/>
        <p:txBody>
          <a:bodyPr/>
          <a:lstStyle/>
          <a:p>
            <a:fld id="{933591AE-FACB-47FB-8AAC-14349F9948F4}" type="slidenum">
              <a:rPr lang="en-US" smtClean="0"/>
              <a:t>14</a:t>
            </a:fld>
            <a:endParaRPr lang="en-US"/>
          </a:p>
        </p:txBody>
      </p:sp>
      <p:sp>
        <p:nvSpPr>
          <p:cNvPr id="12" name="Content Placeholder 11"/>
          <p:cNvSpPr>
            <a:spLocks noGrp="1"/>
          </p:cNvSpPr>
          <p:nvPr>
            <p:ph sz="quarter" idx="13"/>
          </p:nvPr>
        </p:nvSpPr>
        <p:spPr/>
        <p:txBody>
          <a:bodyPr>
            <a:normAutofit/>
          </a:bodyPr>
          <a:lstStyle/>
          <a:p>
            <a:pPr lvl="0" algn="ctr"/>
            <a:r>
              <a:rPr lang="en-US" sz="2000" u="sng" dirty="0" smtClean="0">
                <a:solidFill>
                  <a:prstClr val="black"/>
                </a:solidFill>
              </a:rPr>
              <a:t>Scanning </a:t>
            </a:r>
            <a:r>
              <a:rPr lang="en-US" sz="2000" u="sng" dirty="0">
                <a:solidFill>
                  <a:prstClr val="black"/>
                </a:solidFill>
              </a:rPr>
              <a:t>Electron Microscope </a:t>
            </a:r>
            <a:r>
              <a:rPr lang="en-US" sz="2000" u="sng" dirty="0" smtClean="0">
                <a:solidFill>
                  <a:prstClr val="black"/>
                </a:solidFill>
              </a:rPr>
              <a:t>(SEM)</a:t>
            </a:r>
            <a:endParaRPr lang="en-US" sz="2000" u="sng" dirty="0" smtClean="0"/>
          </a:p>
          <a:p>
            <a:pPr marL="463550" indent="-346075">
              <a:buFont typeface="Times" pitchFamily="18" charset="0"/>
              <a:buAutoNum type="arabicPeriod"/>
              <a:defRPr/>
            </a:pPr>
            <a:r>
              <a:rPr lang="en-US" sz="2400" dirty="0" smtClean="0"/>
              <a:t>e-</a:t>
            </a:r>
            <a:r>
              <a:rPr lang="en-US" sz="2400" dirty="0"/>
              <a:t> </a:t>
            </a:r>
            <a:r>
              <a:rPr lang="en-US" sz="2400" dirty="0" smtClean="0"/>
              <a:t>beam </a:t>
            </a:r>
            <a:r>
              <a:rPr lang="en-US" sz="2400" dirty="0"/>
              <a:t>strikes sample and electron penetrate surface</a:t>
            </a:r>
          </a:p>
          <a:p>
            <a:pPr marL="463550" indent="-346075">
              <a:buFont typeface="Times" pitchFamily="18" charset="0"/>
              <a:buAutoNum type="arabicPeriod"/>
              <a:defRPr/>
            </a:pPr>
            <a:r>
              <a:rPr lang="en-US" sz="2400" dirty="0"/>
              <a:t>Interactions occur between electrons and sample</a:t>
            </a:r>
          </a:p>
          <a:p>
            <a:pPr marL="463550" indent="-346075">
              <a:buFont typeface="Times" pitchFamily="18" charset="0"/>
              <a:buAutoNum type="arabicPeriod"/>
              <a:defRPr/>
            </a:pPr>
            <a:r>
              <a:rPr lang="en-US" sz="2400" dirty="0"/>
              <a:t>Electrons and photons emitted from sample</a:t>
            </a:r>
          </a:p>
          <a:p>
            <a:pPr marL="463550" indent="-346075">
              <a:buFont typeface="Times" pitchFamily="18" charset="0"/>
              <a:buAutoNum type="arabicPeriod"/>
              <a:defRPr/>
            </a:pPr>
            <a:r>
              <a:rPr lang="en-US" sz="2400" dirty="0"/>
              <a:t>Emitted e- or photons detected</a:t>
            </a:r>
          </a:p>
          <a:p>
            <a:endParaRPr lang="en-US" dirty="0"/>
          </a:p>
        </p:txBody>
      </p:sp>
      <p:pic>
        <p:nvPicPr>
          <p:cNvPr id="3074" name="Picture 2" descr="SEM layout and func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1500" y="1600200"/>
            <a:ext cx="4762500" cy="3781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95471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Scanning Electron Microscope (SEM) </a:t>
            </a:r>
          </a:p>
        </p:txBody>
      </p:sp>
      <p:sp>
        <p:nvSpPr>
          <p:cNvPr id="9" name="Rectangle 1027"/>
          <p:cNvSpPr>
            <a:spLocks noChangeArrowheads="1"/>
          </p:cNvSpPr>
          <p:nvPr/>
        </p:nvSpPr>
        <p:spPr bwMode="auto">
          <a:xfrm>
            <a:off x="4148704" y="1528477"/>
            <a:ext cx="4808992"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p>
            <a:pPr algn="ctr">
              <a:spcBef>
                <a:spcPts val="250"/>
              </a:spcBef>
              <a:buClr>
                <a:schemeClr val="accent1"/>
              </a:buClr>
              <a:buSzPct val="80000"/>
              <a:buFont typeface="Wingdings 2" pitchFamily="18" charset="2"/>
              <a:buNone/>
            </a:pPr>
            <a:r>
              <a:rPr lang="en-US" sz="2800" b="1" dirty="0" smtClean="0"/>
              <a:t>Conidia of </a:t>
            </a:r>
            <a:r>
              <a:rPr lang="en-US" sz="2800" b="1" i="1" dirty="0" smtClean="0"/>
              <a:t>Aspergillus</a:t>
            </a:r>
            <a:endParaRPr lang="en-US" sz="2800" dirty="0">
              <a:latin typeface="Verdana" pitchFamily="34" charset="0"/>
            </a:endParaRPr>
          </a:p>
        </p:txBody>
      </p:sp>
      <p:sp>
        <p:nvSpPr>
          <p:cNvPr id="11" name="Rectangle 1027"/>
          <p:cNvSpPr>
            <a:spLocks noChangeArrowheads="1"/>
          </p:cNvSpPr>
          <p:nvPr/>
        </p:nvSpPr>
        <p:spPr bwMode="auto">
          <a:xfrm>
            <a:off x="1114336" y="1618422"/>
            <a:ext cx="2057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p>
            <a:pPr algn="ctr">
              <a:spcBef>
                <a:spcPts val="250"/>
              </a:spcBef>
              <a:buClr>
                <a:schemeClr val="accent1"/>
              </a:buClr>
              <a:buSzPct val="80000"/>
              <a:buFont typeface="Wingdings 2" pitchFamily="18" charset="2"/>
              <a:buNone/>
            </a:pPr>
            <a:r>
              <a:rPr lang="en-US" sz="2800" dirty="0" smtClean="0">
                <a:latin typeface="Verdana" pitchFamily="34" charset="0"/>
              </a:rPr>
              <a:t>SEM</a:t>
            </a:r>
            <a:endParaRPr lang="en-US" sz="2800" dirty="0">
              <a:latin typeface="Verdana" pitchFamily="34" charset="0"/>
            </a:endParaRPr>
          </a:p>
        </p:txBody>
      </p:sp>
      <p:sp>
        <p:nvSpPr>
          <p:cNvPr id="3" name="Slide Number Placeholder 2"/>
          <p:cNvSpPr>
            <a:spLocks noGrp="1"/>
          </p:cNvSpPr>
          <p:nvPr>
            <p:ph type="sldNum" sz="quarter" idx="12"/>
          </p:nvPr>
        </p:nvSpPr>
        <p:spPr/>
        <p:txBody>
          <a:bodyPr/>
          <a:lstStyle/>
          <a:p>
            <a:fld id="{933591AE-FACB-47FB-8AAC-14349F9948F4}" type="slidenum">
              <a:rPr lang="en-US" smtClean="0"/>
              <a:t>15</a:t>
            </a:fld>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9938" y="2063464"/>
            <a:ext cx="4326524" cy="3244893"/>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9425" y="2165317"/>
            <a:ext cx="3007222" cy="3359419"/>
          </a:xfrm>
          <a:prstGeom prst="rect">
            <a:avLst/>
          </a:prstGeom>
        </p:spPr>
      </p:pic>
      <p:sp>
        <p:nvSpPr>
          <p:cNvPr id="6" name="TextBox 5"/>
          <p:cNvSpPr txBox="1"/>
          <p:nvPr/>
        </p:nvSpPr>
        <p:spPr>
          <a:xfrm>
            <a:off x="522891" y="5524736"/>
            <a:ext cx="3240290" cy="369332"/>
          </a:xfrm>
          <a:prstGeom prst="rect">
            <a:avLst/>
          </a:prstGeom>
          <a:noFill/>
        </p:spPr>
        <p:txBody>
          <a:bodyPr wrap="square" rtlCol="0">
            <a:spAutoFit/>
          </a:bodyPr>
          <a:lstStyle/>
          <a:p>
            <a:pPr algn="ctr"/>
            <a:r>
              <a:rPr lang="en-US" dirty="0" err="1" smtClean="0"/>
              <a:t>Aspex</a:t>
            </a:r>
            <a:r>
              <a:rPr lang="en-US" dirty="0" smtClean="0"/>
              <a:t> Explorer located at NSC</a:t>
            </a:r>
            <a:endParaRPr lang="en-US" dirty="0"/>
          </a:p>
        </p:txBody>
      </p:sp>
    </p:spTree>
    <p:extLst>
      <p:ext uri="{BB962C8B-B14F-4D97-AF65-F5344CB8AC3E}">
        <p14:creationId xmlns:p14="http://schemas.microsoft.com/office/powerpoint/2010/main" val="19635926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Scanning Electron Microscope (SEM) </a:t>
            </a:r>
          </a:p>
        </p:txBody>
      </p:sp>
      <p:sp>
        <p:nvSpPr>
          <p:cNvPr id="12" name="TextBox 5"/>
          <p:cNvSpPr txBox="1">
            <a:spLocks noChangeArrowheads="1"/>
          </p:cNvSpPr>
          <p:nvPr/>
        </p:nvSpPr>
        <p:spPr bwMode="auto">
          <a:xfrm>
            <a:off x="1462930" y="5971401"/>
            <a:ext cx="17299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200" dirty="0"/>
              <a:t>Source: </a:t>
            </a:r>
            <a:r>
              <a:rPr lang="en-US" sz="1200" dirty="0" smtClean="0"/>
              <a:t>NSC Students</a:t>
            </a:r>
            <a:endParaRPr lang="en-US" sz="1200" dirty="0"/>
          </a:p>
        </p:txBody>
      </p:sp>
      <p:sp>
        <p:nvSpPr>
          <p:cNvPr id="13" name="TextBox 5"/>
          <p:cNvSpPr txBox="1">
            <a:spLocks noChangeArrowheads="1"/>
          </p:cNvSpPr>
          <p:nvPr/>
        </p:nvSpPr>
        <p:spPr bwMode="auto">
          <a:xfrm>
            <a:off x="6050919" y="5972175"/>
            <a:ext cx="170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200" dirty="0"/>
              <a:t>Source: </a:t>
            </a:r>
            <a:r>
              <a:rPr lang="en-US" sz="1200" dirty="0" smtClean="0"/>
              <a:t>NSC students</a:t>
            </a:r>
            <a:endParaRPr lang="en-US" sz="1200" dirty="0"/>
          </a:p>
        </p:txBody>
      </p:sp>
      <p:pic>
        <p:nvPicPr>
          <p:cNvPr id="7170" name="Picture 2" descr="M:\SHINE\Marketing\New Website\NanoLab Section\Images obtained using NanoLab instruments\SEM\sputtered succulent 210x.TIF"/>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978772" y="2124075"/>
            <a:ext cx="3874379" cy="384810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M:\SHINE\Marketing\New Website\NanoLab Section\Images obtained using NanoLab instruments\SEM\bead1SEM.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 y="2124075"/>
            <a:ext cx="3848100" cy="38481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027"/>
          <p:cNvSpPr>
            <a:spLocks noChangeArrowheads="1"/>
          </p:cNvSpPr>
          <p:nvPr/>
        </p:nvSpPr>
        <p:spPr bwMode="auto">
          <a:xfrm>
            <a:off x="5088960" y="1600200"/>
            <a:ext cx="3628231"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p>
            <a:pPr algn="ctr">
              <a:spcBef>
                <a:spcPts val="250"/>
              </a:spcBef>
              <a:buClr>
                <a:schemeClr val="accent1"/>
              </a:buClr>
              <a:buSzPct val="80000"/>
              <a:buFont typeface="Wingdings 2" pitchFamily="18" charset="2"/>
              <a:buNone/>
            </a:pPr>
            <a:r>
              <a:rPr lang="en-US" sz="2000" dirty="0" smtClean="0">
                <a:latin typeface="+mj-lt"/>
              </a:rPr>
              <a:t>A succulent plant</a:t>
            </a:r>
            <a:endParaRPr lang="en-US" sz="2000" dirty="0">
              <a:latin typeface="+mj-lt"/>
            </a:endParaRPr>
          </a:p>
        </p:txBody>
      </p:sp>
      <p:sp>
        <p:nvSpPr>
          <p:cNvPr id="10" name="Rectangle 1027"/>
          <p:cNvSpPr>
            <a:spLocks noChangeArrowheads="1"/>
          </p:cNvSpPr>
          <p:nvPr/>
        </p:nvSpPr>
        <p:spPr bwMode="auto">
          <a:xfrm>
            <a:off x="513795" y="1585912"/>
            <a:ext cx="3628231"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p>
            <a:pPr algn="ctr">
              <a:spcBef>
                <a:spcPts val="250"/>
              </a:spcBef>
              <a:buClr>
                <a:schemeClr val="accent1"/>
              </a:buClr>
              <a:buSzPct val="80000"/>
              <a:buFont typeface="Wingdings 2" pitchFamily="18" charset="2"/>
              <a:buNone/>
            </a:pPr>
            <a:r>
              <a:rPr lang="en-US" sz="2000" dirty="0" smtClean="0">
                <a:latin typeface="+mj-lt"/>
              </a:rPr>
              <a:t>SiO</a:t>
            </a:r>
            <a:r>
              <a:rPr lang="en-US" sz="2000" baseline="-25000" dirty="0" smtClean="0">
                <a:latin typeface="+mj-lt"/>
              </a:rPr>
              <a:t>2</a:t>
            </a:r>
            <a:r>
              <a:rPr lang="en-US" sz="2000" dirty="0" smtClean="0">
                <a:latin typeface="+mj-lt"/>
              </a:rPr>
              <a:t> spheres</a:t>
            </a:r>
            <a:endParaRPr lang="en-US" sz="2000" dirty="0">
              <a:latin typeface="+mj-lt"/>
            </a:endParaRPr>
          </a:p>
        </p:txBody>
      </p:sp>
      <p:sp>
        <p:nvSpPr>
          <p:cNvPr id="3" name="Slide Number Placeholder 2"/>
          <p:cNvSpPr>
            <a:spLocks noGrp="1"/>
          </p:cNvSpPr>
          <p:nvPr>
            <p:ph type="sldNum" sz="quarter" idx="12"/>
          </p:nvPr>
        </p:nvSpPr>
        <p:spPr/>
        <p:txBody>
          <a:bodyPr/>
          <a:lstStyle/>
          <a:p>
            <a:fld id="{933591AE-FACB-47FB-8AAC-14349F9948F4}" type="slidenum">
              <a:rPr lang="en-US" smtClean="0"/>
              <a:t>16</a:t>
            </a:fld>
            <a:endParaRPr lang="en-US"/>
          </a:p>
        </p:txBody>
      </p:sp>
    </p:spTree>
    <p:extLst>
      <p:ext uri="{BB962C8B-B14F-4D97-AF65-F5344CB8AC3E}">
        <p14:creationId xmlns:p14="http://schemas.microsoft.com/office/powerpoint/2010/main" val="18833617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Scanning Electron Microscope (SEM) </a:t>
            </a:r>
          </a:p>
        </p:txBody>
      </p:sp>
      <p:sp>
        <p:nvSpPr>
          <p:cNvPr id="12" name="TextBox 5"/>
          <p:cNvSpPr txBox="1">
            <a:spLocks noChangeArrowheads="1"/>
          </p:cNvSpPr>
          <p:nvPr/>
        </p:nvSpPr>
        <p:spPr bwMode="auto">
          <a:xfrm>
            <a:off x="1478170" y="5971401"/>
            <a:ext cx="17299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200" dirty="0"/>
              <a:t>Source: </a:t>
            </a:r>
            <a:r>
              <a:rPr lang="en-US" sz="1200" dirty="0" smtClean="0"/>
              <a:t>NSC Students</a:t>
            </a:r>
            <a:endParaRPr lang="en-US" sz="1200" dirty="0"/>
          </a:p>
        </p:txBody>
      </p:sp>
      <p:sp>
        <p:nvSpPr>
          <p:cNvPr id="13" name="TextBox 5"/>
          <p:cNvSpPr txBox="1">
            <a:spLocks noChangeArrowheads="1"/>
          </p:cNvSpPr>
          <p:nvPr/>
        </p:nvSpPr>
        <p:spPr bwMode="auto">
          <a:xfrm>
            <a:off x="6050919" y="5972175"/>
            <a:ext cx="170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1200" dirty="0"/>
              <a:t>Source: </a:t>
            </a:r>
            <a:r>
              <a:rPr lang="en-US" sz="1200" dirty="0" smtClean="0"/>
              <a:t>NSC students</a:t>
            </a:r>
            <a:endParaRPr lang="en-US" sz="1200" dirty="0"/>
          </a:p>
        </p:txBody>
      </p:sp>
      <p:pic>
        <p:nvPicPr>
          <p:cNvPr id="7170" name="Picture 2" descr="M:\SHINE\Marketing\New Website\NanoLab Section\Images obtained using NanoLab instruments\SEM\sputtered succulent 210x.TIF"/>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978772" y="2124075"/>
            <a:ext cx="3874379" cy="384810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M:\SHINE\Marketing\New Website\NanoLab Section\Images obtained using NanoLab instruments\SEM\bead1SEM.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 y="2124075"/>
            <a:ext cx="3848100" cy="38481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Continuing Ed SEM class\Images Cont Ed SEM class Winter 2014\Split end.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9487" y="2124075"/>
            <a:ext cx="3847326" cy="3847326"/>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1027"/>
          <p:cNvSpPr>
            <a:spLocks noChangeArrowheads="1"/>
          </p:cNvSpPr>
          <p:nvPr/>
        </p:nvSpPr>
        <p:spPr bwMode="auto">
          <a:xfrm>
            <a:off x="529035" y="1614553"/>
            <a:ext cx="3628231"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p>
            <a:pPr algn="ctr">
              <a:spcBef>
                <a:spcPts val="250"/>
              </a:spcBef>
              <a:buClr>
                <a:schemeClr val="accent1"/>
              </a:buClr>
              <a:buSzPct val="80000"/>
              <a:buFont typeface="Wingdings 2" pitchFamily="18" charset="2"/>
              <a:buNone/>
            </a:pPr>
            <a:r>
              <a:rPr lang="en-US" sz="2000" dirty="0" smtClean="0">
                <a:latin typeface="+mj-lt"/>
              </a:rPr>
              <a:t>A hair “split end”</a:t>
            </a:r>
            <a:endParaRPr lang="en-US" sz="2000" dirty="0">
              <a:latin typeface="+mj-lt"/>
            </a:endParaRPr>
          </a:p>
        </p:txBody>
      </p:sp>
      <p:pic>
        <p:nvPicPr>
          <p:cNvPr id="4" name="Picture 3" descr="I:\Continuing Ed SEM class\Images Cont Ed SEM class Spring 2014\BugEye1.T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a:off x="4979412" y="2124075"/>
            <a:ext cx="3847326" cy="3847326"/>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027"/>
          <p:cNvSpPr>
            <a:spLocks noChangeArrowheads="1"/>
          </p:cNvSpPr>
          <p:nvPr/>
        </p:nvSpPr>
        <p:spPr bwMode="auto">
          <a:xfrm>
            <a:off x="5088960" y="1600200"/>
            <a:ext cx="3628231"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p>
            <a:pPr algn="ctr">
              <a:spcBef>
                <a:spcPts val="250"/>
              </a:spcBef>
              <a:buClr>
                <a:schemeClr val="accent1"/>
              </a:buClr>
              <a:buSzPct val="80000"/>
              <a:buFont typeface="Wingdings 2" pitchFamily="18" charset="2"/>
              <a:buNone/>
            </a:pPr>
            <a:r>
              <a:rPr lang="en-US" sz="2000" dirty="0" smtClean="0">
                <a:latin typeface="+mj-lt"/>
              </a:rPr>
              <a:t>A “bug” eye</a:t>
            </a:r>
            <a:endParaRPr lang="en-US" sz="2000" dirty="0">
              <a:latin typeface="+mj-lt"/>
            </a:endParaRPr>
          </a:p>
        </p:txBody>
      </p:sp>
      <p:sp>
        <p:nvSpPr>
          <p:cNvPr id="5" name="Slide Number Placeholder 4"/>
          <p:cNvSpPr>
            <a:spLocks noGrp="1"/>
          </p:cNvSpPr>
          <p:nvPr>
            <p:ph type="sldNum" sz="quarter" idx="12"/>
          </p:nvPr>
        </p:nvSpPr>
        <p:spPr/>
        <p:txBody>
          <a:bodyPr/>
          <a:lstStyle/>
          <a:p>
            <a:fld id="{933591AE-FACB-47FB-8AAC-14349F9948F4}" type="slidenum">
              <a:rPr lang="en-US" smtClean="0"/>
              <a:t>17</a:t>
            </a:fld>
            <a:endParaRPr lang="en-US"/>
          </a:p>
        </p:txBody>
      </p:sp>
    </p:spTree>
    <p:extLst>
      <p:ext uri="{BB962C8B-B14F-4D97-AF65-F5344CB8AC3E}">
        <p14:creationId xmlns:p14="http://schemas.microsoft.com/office/powerpoint/2010/main" val="32095101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Scanning Probe Microscopy</a:t>
            </a:r>
            <a:endParaRPr lang="en-US" dirty="0"/>
          </a:p>
        </p:txBody>
      </p:sp>
      <p:sp>
        <p:nvSpPr>
          <p:cNvPr id="3" name="Content Placeholder 2"/>
          <p:cNvSpPr>
            <a:spLocks noGrp="1"/>
          </p:cNvSpPr>
          <p:nvPr>
            <p:ph idx="1"/>
          </p:nvPr>
        </p:nvSpPr>
        <p:spPr/>
        <p:txBody>
          <a:bodyPr/>
          <a:lstStyle/>
          <a:p>
            <a:pPr>
              <a:lnSpc>
                <a:spcPct val="90000"/>
              </a:lnSpc>
            </a:pPr>
            <a:r>
              <a:rPr lang="en-US" altLang="en-US" dirty="0"/>
              <a:t>Measure feedback from atomically defined tip</a:t>
            </a:r>
          </a:p>
          <a:p>
            <a:pPr>
              <a:lnSpc>
                <a:spcPct val="90000"/>
              </a:lnSpc>
            </a:pPr>
            <a:r>
              <a:rPr lang="en-US" altLang="en-US" dirty="0"/>
              <a:t>Many types of feedback (dependent on tip</a:t>
            </a:r>
            <a:r>
              <a:rPr lang="en-US" altLang="en-US" dirty="0" smtClean="0"/>
              <a:t>)</a:t>
            </a:r>
          </a:p>
          <a:p>
            <a:pPr>
              <a:lnSpc>
                <a:spcPct val="90000"/>
              </a:lnSpc>
            </a:pPr>
            <a:endParaRPr lang="en-US" altLang="en-US" dirty="0"/>
          </a:p>
          <a:p>
            <a:pPr>
              <a:lnSpc>
                <a:spcPct val="90000"/>
              </a:lnSpc>
            </a:pPr>
            <a:r>
              <a:rPr lang="en-US" altLang="en-US" dirty="0" smtClean="0"/>
              <a:t>AFM – Forces between sample and tip</a:t>
            </a:r>
          </a:p>
          <a:p>
            <a:pPr>
              <a:lnSpc>
                <a:spcPct val="90000"/>
              </a:lnSpc>
            </a:pPr>
            <a:r>
              <a:rPr lang="en-US" altLang="en-US" dirty="0" smtClean="0"/>
              <a:t>STM – Tunneling current between sample and tip</a:t>
            </a:r>
          </a:p>
          <a:p>
            <a:pPr>
              <a:lnSpc>
                <a:spcPct val="90000"/>
              </a:lnSpc>
            </a:pPr>
            <a:endParaRPr lang="en-US" dirty="0" smtClean="0"/>
          </a:p>
        </p:txBody>
      </p:sp>
      <p:sp>
        <p:nvSpPr>
          <p:cNvPr id="4" name="Slide Number Placeholder 3"/>
          <p:cNvSpPr>
            <a:spLocks noGrp="1"/>
          </p:cNvSpPr>
          <p:nvPr>
            <p:ph type="sldNum" sz="quarter" idx="12"/>
          </p:nvPr>
        </p:nvSpPr>
        <p:spPr/>
        <p:txBody>
          <a:bodyPr/>
          <a:lstStyle/>
          <a:p>
            <a:fld id="{933591AE-FACB-47FB-8AAC-14349F9948F4}" type="slidenum">
              <a:rPr lang="en-US" smtClean="0"/>
              <a:t>18</a:t>
            </a:fld>
            <a:endParaRPr lang="en-US"/>
          </a:p>
        </p:txBody>
      </p:sp>
    </p:spTree>
    <p:extLst>
      <p:ext uri="{BB962C8B-B14F-4D97-AF65-F5344CB8AC3E}">
        <p14:creationId xmlns:p14="http://schemas.microsoft.com/office/powerpoint/2010/main" val="4430914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Scanning Tunneling Microscope</a:t>
            </a:r>
            <a:endParaRPr lang="en-US" dirty="0"/>
          </a:p>
        </p:txBody>
      </p:sp>
      <p:sp>
        <p:nvSpPr>
          <p:cNvPr id="3" name="Content Placeholder 2"/>
          <p:cNvSpPr>
            <a:spLocks noGrp="1"/>
          </p:cNvSpPr>
          <p:nvPr>
            <p:ph idx="1"/>
          </p:nvPr>
        </p:nvSpPr>
        <p:spPr>
          <a:xfrm>
            <a:off x="0" y="1125158"/>
            <a:ext cx="4817327" cy="5052618"/>
          </a:xfrm>
        </p:spPr>
        <p:txBody>
          <a:bodyPr/>
          <a:lstStyle/>
          <a:p>
            <a:pPr marL="690563" indent="-457200">
              <a:buFont typeface="Arial" panose="020B0604020202020204" pitchFamily="34" charset="0"/>
              <a:buChar char="•"/>
            </a:pPr>
            <a:r>
              <a:rPr lang="en-US" dirty="0" smtClean="0"/>
              <a:t>Tip scans just above surface of stage</a:t>
            </a:r>
          </a:p>
          <a:p>
            <a:pPr marL="690563" indent="-457200">
              <a:buFont typeface="Arial" panose="020B0604020202020204" pitchFamily="34" charset="0"/>
              <a:buChar char="•"/>
            </a:pPr>
            <a:r>
              <a:rPr lang="en-US" dirty="0" smtClean="0"/>
              <a:t>Electrons have a small probability of escaping material to tip creating tunneling current</a:t>
            </a:r>
          </a:p>
          <a:p>
            <a:pPr marL="690563" indent="-457200">
              <a:buFont typeface="Arial" panose="020B0604020202020204" pitchFamily="34" charset="0"/>
              <a:buChar char="•"/>
            </a:pPr>
            <a:r>
              <a:rPr lang="en-US" dirty="0" smtClean="0"/>
              <a:t>Tunneling current is depends on distance between tip and sample</a:t>
            </a:r>
            <a:endParaRPr lang="en-US" dirty="0"/>
          </a:p>
        </p:txBody>
      </p:sp>
      <p:sp>
        <p:nvSpPr>
          <p:cNvPr id="4" name="Slide Number Placeholder 3"/>
          <p:cNvSpPr>
            <a:spLocks noGrp="1"/>
          </p:cNvSpPr>
          <p:nvPr>
            <p:ph type="sldNum" sz="quarter" idx="12"/>
          </p:nvPr>
        </p:nvSpPr>
        <p:spPr/>
        <p:txBody>
          <a:bodyPr/>
          <a:lstStyle/>
          <a:p>
            <a:fld id="{933591AE-FACB-47FB-8AAC-14349F9948F4}" type="slidenum">
              <a:rPr lang="en-US" smtClean="0"/>
              <a:t>19</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2144" y="1600200"/>
            <a:ext cx="4176737" cy="3417849"/>
          </a:xfrm>
          <a:prstGeom prst="rect">
            <a:avLst/>
          </a:prstGeom>
        </p:spPr>
      </p:pic>
    </p:spTree>
    <p:extLst>
      <p:ext uri="{BB962C8B-B14F-4D97-AF65-F5344CB8AC3E}">
        <p14:creationId xmlns:p14="http://schemas.microsoft.com/office/powerpoint/2010/main" val="10653807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Characterization Techniques</a:t>
            </a:r>
          </a:p>
        </p:txBody>
      </p:sp>
      <p:sp>
        <p:nvSpPr>
          <p:cNvPr id="3" name="Content Placeholder 2"/>
          <p:cNvSpPr>
            <a:spLocks noGrp="1"/>
          </p:cNvSpPr>
          <p:nvPr>
            <p:ph idx="1"/>
          </p:nvPr>
        </p:nvSpPr>
        <p:spPr/>
        <p:txBody>
          <a:bodyPr/>
          <a:lstStyle/>
          <a:p>
            <a:r>
              <a:rPr lang="en-US" dirty="0">
                <a:latin typeface="+mj-lt"/>
              </a:rPr>
              <a:t>Two types of nanomaterial characterization:</a:t>
            </a:r>
          </a:p>
          <a:p>
            <a:pPr marL="693738" indent="-236538">
              <a:buFont typeface="Arial" panose="020B0604020202020204" pitchFamily="34" charset="0"/>
              <a:buChar char="•"/>
            </a:pPr>
            <a:r>
              <a:rPr lang="en-US" sz="2400" dirty="0"/>
              <a:t>Spectroscopic methods</a:t>
            </a:r>
          </a:p>
          <a:p>
            <a:pPr lvl="2">
              <a:spcAft>
                <a:spcPts val="0"/>
              </a:spcAft>
              <a:defRPr/>
            </a:pPr>
            <a:r>
              <a:rPr lang="en-US" dirty="0"/>
              <a:t>i.e. UV-VIS, DLS</a:t>
            </a:r>
          </a:p>
          <a:p>
            <a:pPr lvl="1">
              <a:spcBef>
                <a:spcPts val="0"/>
              </a:spcBef>
              <a:spcAft>
                <a:spcPts val="0"/>
              </a:spcAft>
              <a:defRPr/>
            </a:pPr>
            <a:r>
              <a:rPr lang="en-US" dirty="0"/>
              <a:t>Imaging methods</a:t>
            </a:r>
          </a:p>
          <a:p>
            <a:pPr lvl="2">
              <a:spcAft>
                <a:spcPts val="0"/>
              </a:spcAft>
              <a:defRPr/>
            </a:pPr>
            <a:r>
              <a:rPr lang="en-US" dirty="0"/>
              <a:t>i.e. TEM, SEM, AFM</a:t>
            </a:r>
          </a:p>
          <a:p>
            <a:pPr marL="694944" indent="-457200">
              <a:buFont typeface="Arial" panose="020B0604020202020204" pitchFamily="34" charset="0"/>
              <a:buChar char="•"/>
            </a:pPr>
            <a:endParaRPr lang="en-US" dirty="0"/>
          </a:p>
          <a:p>
            <a:endParaRPr lang="en-US" dirty="0"/>
          </a:p>
        </p:txBody>
      </p:sp>
      <p:sp>
        <p:nvSpPr>
          <p:cNvPr id="7" name="Text Box 153"/>
          <p:cNvSpPr txBox="1">
            <a:spLocks noChangeArrowheads="1"/>
          </p:cNvSpPr>
          <p:nvPr/>
        </p:nvSpPr>
        <p:spPr bwMode="auto">
          <a:xfrm>
            <a:off x="1642318" y="6005658"/>
            <a:ext cx="18288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r>
              <a:rPr lang="en-US" sz="1200" dirty="0" smtClean="0">
                <a:latin typeface="Arial" pitchFamily="34" charset="0"/>
                <a:cs typeface="Arial" pitchFamily="34" charset="0"/>
              </a:rPr>
              <a:t>Source: NSC students</a:t>
            </a:r>
            <a:endParaRPr lang="en-US" sz="1200" i="1" dirty="0">
              <a:latin typeface="Arial" pitchFamily="34" charset="0"/>
              <a:cs typeface="Arial" pitchFamily="34" charset="0"/>
            </a:endParaRPr>
          </a:p>
        </p:txBody>
      </p:sp>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2575" y="3467274"/>
            <a:ext cx="3328287" cy="2419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descr="M:\SHINE\Marketing\New Website\NanoLab Section\Images obtained using NanoLab instruments\SEM\bead1SEM.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25940" y="2914553"/>
            <a:ext cx="2971800" cy="2971800"/>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sp>
        <p:nvSpPr>
          <p:cNvPr id="8" name="Text Box 153"/>
          <p:cNvSpPr txBox="1">
            <a:spLocks noChangeArrowheads="1"/>
          </p:cNvSpPr>
          <p:nvPr/>
        </p:nvSpPr>
        <p:spPr bwMode="auto">
          <a:xfrm>
            <a:off x="5697440" y="6005658"/>
            <a:ext cx="18288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r>
              <a:rPr lang="en-US" sz="1200" dirty="0" smtClean="0">
                <a:latin typeface="Arial" pitchFamily="34" charset="0"/>
                <a:cs typeface="Arial" pitchFamily="34" charset="0"/>
              </a:rPr>
              <a:t>Source: NSC students</a:t>
            </a:r>
            <a:endParaRPr lang="en-US" sz="1200" i="1" dirty="0">
              <a:latin typeface="Arial" pitchFamily="34" charset="0"/>
              <a:cs typeface="Arial" pitchFamily="34" charset="0"/>
            </a:endParaRPr>
          </a:p>
        </p:txBody>
      </p:sp>
      <p:sp>
        <p:nvSpPr>
          <p:cNvPr id="9" name="Slide Number Placeholder 8"/>
          <p:cNvSpPr>
            <a:spLocks noGrp="1"/>
          </p:cNvSpPr>
          <p:nvPr>
            <p:ph type="sldNum" sz="quarter" idx="12"/>
          </p:nvPr>
        </p:nvSpPr>
        <p:spPr/>
        <p:txBody>
          <a:bodyPr/>
          <a:lstStyle/>
          <a:p>
            <a:fld id="{933591AE-FACB-47FB-8AAC-14349F9948F4}" type="slidenum">
              <a:rPr lang="en-US" smtClean="0"/>
              <a:t>2</a:t>
            </a:fld>
            <a:endParaRPr lang="en-US"/>
          </a:p>
        </p:txBody>
      </p:sp>
    </p:spTree>
    <p:extLst>
      <p:ext uri="{BB962C8B-B14F-4D97-AF65-F5344CB8AC3E}">
        <p14:creationId xmlns:p14="http://schemas.microsoft.com/office/powerpoint/2010/main" val="30709077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STM Images</a:t>
            </a:r>
            <a:endParaRPr lang="en-US" dirty="0"/>
          </a:p>
        </p:txBody>
      </p:sp>
      <p:sp>
        <p:nvSpPr>
          <p:cNvPr id="3" name="Content Placeholder 2"/>
          <p:cNvSpPr>
            <a:spLocks noGrp="1"/>
          </p:cNvSpPr>
          <p:nvPr>
            <p:ph idx="1"/>
          </p:nvPr>
        </p:nvSpPr>
        <p:spPr>
          <a:xfrm>
            <a:off x="0" y="1176454"/>
            <a:ext cx="9144000" cy="1009184"/>
          </a:xfrm>
        </p:spPr>
        <p:txBody>
          <a:bodyPr/>
          <a:lstStyle/>
          <a:p>
            <a:pPr marL="690563" indent="-457200">
              <a:buFont typeface="Arial" panose="020B0604020202020204" pitchFamily="34" charset="0"/>
              <a:buChar char="•"/>
            </a:pPr>
            <a:r>
              <a:rPr lang="en-US" dirty="0" smtClean="0"/>
              <a:t>“See” individual atoms</a:t>
            </a:r>
            <a:endParaRPr lang="en-US" dirty="0"/>
          </a:p>
          <a:p>
            <a:pPr marL="690563" indent="-457200">
              <a:buFont typeface="Arial" panose="020B0604020202020204" pitchFamily="34" charset="0"/>
              <a:buChar char="•"/>
            </a:pPr>
            <a:r>
              <a:rPr lang="en-US" dirty="0" smtClean="0"/>
              <a:t>Must have high vacuum , low temp (4 K)</a:t>
            </a:r>
            <a:endParaRPr lang="en-US" dirty="0"/>
          </a:p>
        </p:txBody>
      </p:sp>
      <p:sp>
        <p:nvSpPr>
          <p:cNvPr id="4" name="Slide Number Placeholder 3"/>
          <p:cNvSpPr>
            <a:spLocks noGrp="1"/>
          </p:cNvSpPr>
          <p:nvPr>
            <p:ph type="sldNum" sz="quarter" idx="12"/>
          </p:nvPr>
        </p:nvSpPr>
        <p:spPr/>
        <p:txBody>
          <a:bodyPr/>
          <a:lstStyle/>
          <a:p>
            <a:fld id="{933591AE-FACB-47FB-8AAC-14349F9948F4}" type="slidenum">
              <a:rPr lang="en-US" smtClean="0"/>
              <a:t>20</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315" y="2351410"/>
            <a:ext cx="3694813" cy="2918367"/>
          </a:xfrm>
          <a:prstGeom prst="rect">
            <a:avLst/>
          </a:prstGeom>
        </p:spPr>
      </p:pic>
      <p:sp>
        <p:nvSpPr>
          <p:cNvPr id="6" name="TextBox 5"/>
          <p:cNvSpPr txBox="1"/>
          <p:nvPr/>
        </p:nvSpPr>
        <p:spPr>
          <a:xfrm>
            <a:off x="573315" y="5435549"/>
            <a:ext cx="4661210" cy="369332"/>
          </a:xfrm>
          <a:prstGeom prst="rect">
            <a:avLst/>
          </a:prstGeom>
          <a:noFill/>
        </p:spPr>
        <p:txBody>
          <a:bodyPr wrap="square" rtlCol="0">
            <a:spAutoFit/>
          </a:bodyPr>
          <a:lstStyle/>
          <a:p>
            <a:r>
              <a:rPr lang="en-US" dirty="0" smtClean="0"/>
              <a:t>Pt and Ni atoms on an alloy surface</a:t>
            </a:r>
            <a:endParaRPr lang="en-US" dirty="0"/>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59580" y="2349723"/>
            <a:ext cx="3893405" cy="2920054"/>
          </a:xfrm>
          <a:prstGeom prst="rect">
            <a:avLst/>
          </a:prstGeom>
          <a:ln>
            <a:solidFill>
              <a:schemeClr val="bg1">
                <a:lumMod val="50000"/>
              </a:schemeClr>
            </a:solidFill>
          </a:ln>
        </p:spPr>
      </p:pic>
      <p:sp>
        <p:nvSpPr>
          <p:cNvPr id="8" name="TextBox 7"/>
          <p:cNvSpPr txBox="1"/>
          <p:nvPr/>
        </p:nvSpPr>
        <p:spPr>
          <a:xfrm>
            <a:off x="4783873" y="5435549"/>
            <a:ext cx="3490332" cy="646331"/>
          </a:xfrm>
          <a:prstGeom prst="rect">
            <a:avLst/>
          </a:prstGeom>
          <a:noFill/>
        </p:spPr>
        <p:txBody>
          <a:bodyPr wrap="square" rtlCol="0">
            <a:spAutoFit/>
          </a:bodyPr>
          <a:lstStyle/>
          <a:p>
            <a:r>
              <a:rPr lang="en-US" dirty="0" smtClean="0"/>
              <a:t>STM at University of Wisconsin – Eau Claire</a:t>
            </a:r>
            <a:endParaRPr lang="en-US" dirty="0"/>
          </a:p>
        </p:txBody>
      </p:sp>
    </p:spTree>
    <p:extLst>
      <p:ext uri="{BB962C8B-B14F-4D97-AF65-F5344CB8AC3E}">
        <p14:creationId xmlns:p14="http://schemas.microsoft.com/office/powerpoint/2010/main" val="5836692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0" y="1676400"/>
            <a:ext cx="4572000" cy="3352800"/>
          </a:xfrm>
        </p:spPr>
        <p:txBody>
          <a:bodyPr>
            <a:normAutofit fontScale="85000" lnSpcReduction="10000"/>
          </a:bodyPr>
          <a:lstStyle/>
          <a:p>
            <a:pPr marL="747713" indent="-514350">
              <a:buFont typeface="+mj-lt"/>
              <a:buAutoNum type="arabicPeriod"/>
            </a:pPr>
            <a:r>
              <a:rPr lang="en-US" dirty="0" smtClean="0"/>
              <a:t>Tip scans across </a:t>
            </a:r>
            <a:r>
              <a:rPr lang="en-US" dirty="0"/>
              <a:t>surface </a:t>
            </a:r>
            <a:endParaRPr lang="en-US" dirty="0" smtClean="0"/>
          </a:p>
          <a:p>
            <a:pPr marL="747713" indent="-514350">
              <a:buFont typeface="+mj-lt"/>
              <a:buAutoNum type="arabicPeriod"/>
            </a:pPr>
            <a:r>
              <a:rPr lang="en-US" dirty="0" smtClean="0"/>
              <a:t>Laser reflects off of cantilever to a </a:t>
            </a:r>
            <a:r>
              <a:rPr lang="en-US" dirty="0" err="1" smtClean="0"/>
              <a:t>photodetector</a:t>
            </a:r>
            <a:endParaRPr lang="en-US" dirty="0" smtClean="0"/>
          </a:p>
          <a:p>
            <a:pPr marL="747713" indent="-514350">
              <a:buFont typeface="+mj-lt"/>
              <a:buAutoNum type="arabicPeriod"/>
            </a:pPr>
            <a:r>
              <a:rPr lang="en-US" dirty="0" smtClean="0"/>
              <a:t>Feedback loop changes tip to sample distance</a:t>
            </a:r>
          </a:p>
          <a:p>
            <a:pPr marL="747713" indent="-514350">
              <a:buFont typeface="+mj-lt"/>
              <a:buAutoNum type="arabicPeriod"/>
            </a:pPr>
            <a:r>
              <a:rPr lang="en-US" dirty="0" smtClean="0"/>
              <a:t>Height changes recorded</a:t>
            </a:r>
            <a:endParaRPr lang="en-US" dirty="0"/>
          </a:p>
        </p:txBody>
      </p:sp>
      <p:sp>
        <p:nvSpPr>
          <p:cNvPr id="2" name="Title 1"/>
          <p:cNvSpPr>
            <a:spLocks noGrp="1"/>
          </p:cNvSpPr>
          <p:nvPr>
            <p:ph type="title"/>
          </p:nvPr>
        </p:nvSpPr>
        <p:spPr/>
        <p:txBody>
          <a:bodyPr/>
          <a:lstStyle/>
          <a:p>
            <a:r>
              <a:rPr lang="en-US" dirty="0" smtClean="0"/>
              <a:t>Atomic Force Microscope (AFM)</a:t>
            </a:r>
            <a:endParaRPr lang="en-US" dirty="0"/>
          </a:p>
        </p:txBody>
      </p:sp>
      <p:sp>
        <p:nvSpPr>
          <p:cNvPr id="5" name="Slide Number Placeholder 4"/>
          <p:cNvSpPr>
            <a:spLocks noGrp="1"/>
          </p:cNvSpPr>
          <p:nvPr>
            <p:ph type="sldNum" sz="quarter" idx="12"/>
          </p:nvPr>
        </p:nvSpPr>
        <p:spPr/>
        <p:txBody>
          <a:bodyPr/>
          <a:lstStyle/>
          <a:p>
            <a:fld id="{933591AE-FACB-47FB-8AAC-14349F9948F4}" type="slidenum">
              <a:rPr lang="en-US" smtClean="0"/>
              <a:t>21</a:t>
            </a:fld>
            <a:endParaRPr lang="en-US"/>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t="7844" r="38392"/>
          <a:stretch/>
        </p:blipFill>
        <p:spPr>
          <a:xfrm>
            <a:off x="4795025" y="1676400"/>
            <a:ext cx="3891776" cy="3997395"/>
          </a:xfrm>
          <a:prstGeom prst="rect">
            <a:avLst/>
          </a:prstGeom>
        </p:spPr>
      </p:pic>
    </p:spTree>
    <p:extLst>
      <p:ext uri="{BB962C8B-B14F-4D97-AF65-F5344CB8AC3E}">
        <p14:creationId xmlns:p14="http://schemas.microsoft.com/office/powerpoint/2010/main" val="8523900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Atomic Force Microscopy (AFM)</a:t>
            </a:r>
            <a:endParaRPr lang="en-US" dirty="0"/>
          </a:p>
        </p:txBody>
      </p:sp>
      <p:sp>
        <p:nvSpPr>
          <p:cNvPr id="3" name="Content Placeholder 2"/>
          <p:cNvSpPr>
            <a:spLocks noGrp="1"/>
          </p:cNvSpPr>
          <p:nvPr>
            <p:ph idx="1"/>
          </p:nvPr>
        </p:nvSpPr>
        <p:spPr>
          <a:xfrm>
            <a:off x="0" y="1133296"/>
            <a:ext cx="9144000" cy="4983163"/>
          </a:xfrm>
        </p:spPr>
        <p:txBody>
          <a:bodyPr>
            <a:normAutofit/>
          </a:bodyPr>
          <a:lstStyle/>
          <a:p>
            <a:r>
              <a:rPr lang="en-US" dirty="0" smtClean="0"/>
              <a:t>AFM Cantilevers and tips</a:t>
            </a:r>
            <a:endParaRPr lang="en-US" dirty="0"/>
          </a:p>
        </p:txBody>
      </p:sp>
      <p:pic>
        <p:nvPicPr>
          <p:cNvPr id="17410" name="Picture 2" descr="M:\Nanolab\AFM - Atomic Force Microscope\AFM images\AFM Tip Macro.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6650" y="2233609"/>
            <a:ext cx="2667000" cy="266700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5"/>
          <p:cNvSpPr txBox="1">
            <a:spLocks noChangeArrowheads="1"/>
          </p:cNvSpPr>
          <p:nvPr/>
        </p:nvSpPr>
        <p:spPr bwMode="auto">
          <a:xfrm>
            <a:off x="1301106" y="4956809"/>
            <a:ext cx="17299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200" dirty="0"/>
              <a:t>Source: </a:t>
            </a:r>
            <a:r>
              <a:rPr lang="en-US" sz="1200" dirty="0" smtClean="0"/>
              <a:t>NSC Students</a:t>
            </a:r>
            <a:endParaRPr lang="en-US" sz="1200" dirty="0"/>
          </a:p>
        </p:txBody>
      </p:sp>
      <p:pic>
        <p:nvPicPr>
          <p:cNvPr id="17411" name="Picture 3" descr="M:\Nanolab\AFM - Atomic Force Microscope\AFM images\AFM Tip Micro.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29000" y="2268271"/>
            <a:ext cx="2650067" cy="2650067"/>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5"/>
          <p:cNvSpPr txBox="1">
            <a:spLocks noChangeArrowheads="1"/>
          </p:cNvSpPr>
          <p:nvPr/>
        </p:nvSpPr>
        <p:spPr bwMode="auto">
          <a:xfrm>
            <a:off x="4349106" y="4967867"/>
            <a:ext cx="17299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200" dirty="0"/>
              <a:t>Source: </a:t>
            </a:r>
            <a:r>
              <a:rPr lang="en-US" sz="1200" dirty="0" smtClean="0"/>
              <a:t>NSC Students</a:t>
            </a:r>
            <a:endParaRPr lang="en-US" sz="1200" dirty="0"/>
          </a:p>
        </p:txBody>
      </p:sp>
      <p:sp>
        <p:nvSpPr>
          <p:cNvPr id="4" name="Rectangle 3"/>
          <p:cNvSpPr/>
          <p:nvPr/>
        </p:nvSpPr>
        <p:spPr>
          <a:xfrm>
            <a:off x="287867" y="3683349"/>
            <a:ext cx="381000" cy="41372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2" descr="M:\Nanolab\Shared formatting, Labels, and Lab Posters\For posters SEM images with white scale bars\AFM tip side view 50 um white scale bar.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00800" y="2302933"/>
            <a:ext cx="2650067" cy="2650067"/>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4349106" y="3683348"/>
            <a:ext cx="595427" cy="58385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5"/>
          <p:cNvSpPr txBox="1">
            <a:spLocks noChangeArrowheads="1"/>
          </p:cNvSpPr>
          <p:nvPr/>
        </p:nvSpPr>
        <p:spPr bwMode="auto">
          <a:xfrm>
            <a:off x="7337839" y="4953000"/>
            <a:ext cx="17299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200" dirty="0"/>
              <a:t>Source: </a:t>
            </a:r>
            <a:r>
              <a:rPr lang="en-US" sz="1200" dirty="0" smtClean="0"/>
              <a:t>NSC Students</a:t>
            </a:r>
            <a:endParaRPr lang="en-US" sz="1200" dirty="0"/>
          </a:p>
        </p:txBody>
      </p:sp>
      <p:sp>
        <p:nvSpPr>
          <p:cNvPr id="5" name="Slide Number Placeholder 4"/>
          <p:cNvSpPr>
            <a:spLocks noGrp="1"/>
          </p:cNvSpPr>
          <p:nvPr>
            <p:ph type="sldNum" sz="quarter" idx="12"/>
          </p:nvPr>
        </p:nvSpPr>
        <p:spPr/>
        <p:txBody>
          <a:bodyPr/>
          <a:lstStyle/>
          <a:p>
            <a:fld id="{933591AE-FACB-47FB-8AAC-14349F9948F4}" type="slidenum">
              <a:rPr lang="en-US" smtClean="0"/>
              <a:t>22</a:t>
            </a:fld>
            <a:endParaRPr lang="en-US"/>
          </a:p>
        </p:txBody>
      </p:sp>
    </p:spTree>
    <p:extLst>
      <p:ext uri="{BB962C8B-B14F-4D97-AF65-F5344CB8AC3E}">
        <p14:creationId xmlns:p14="http://schemas.microsoft.com/office/powerpoint/2010/main" val="13023428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Atomic Force Microscopy (AFM)</a:t>
            </a:r>
            <a:endParaRPr lang="en-US" dirty="0"/>
          </a:p>
        </p:txBody>
      </p:sp>
      <p:sp>
        <p:nvSpPr>
          <p:cNvPr id="22" name="TextBox 5"/>
          <p:cNvSpPr txBox="1">
            <a:spLocks noChangeArrowheads="1"/>
          </p:cNvSpPr>
          <p:nvPr/>
        </p:nvSpPr>
        <p:spPr bwMode="auto">
          <a:xfrm>
            <a:off x="2206106" y="4158794"/>
            <a:ext cx="12266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200" dirty="0"/>
              <a:t>Source: </a:t>
            </a:r>
            <a:r>
              <a:rPr lang="en-US" sz="1200" dirty="0" smtClean="0"/>
              <a:t>SHINE</a:t>
            </a:r>
            <a:endParaRPr lang="en-US" sz="1200" dirty="0"/>
          </a:p>
        </p:txBody>
      </p:sp>
      <p:sp>
        <p:nvSpPr>
          <p:cNvPr id="23" name="Content Placeholder 2"/>
          <p:cNvSpPr txBox="1">
            <a:spLocks/>
          </p:cNvSpPr>
          <p:nvPr/>
        </p:nvSpPr>
        <p:spPr>
          <a:xfrm>
            <a:off x="79924" y="1228571"/>
            <a:ext cx="3429000" cy="543104"/>
          </a:xfrm>
          <a:prstGeom prst="rect">
            <a:avLst/>
          </a:prstGeom>
        </p:spPr>
        <p:txBody>
          <a:bodyPr vert="horz" lIns="91440" tIns="45720" rIns="91440" bIns="45720" rtlCol="0">
            <a:normAutofit/>
          </a:bodyPr>
          <a:lstStyle>
            <a:lvl1pPr marL="233363" indent="0" algn="l" defTabSz="914400" rtl="0" eaLnBrk="1" latinLnBrk="0" hangingPunct="1">
              <a:spcBef>
                <a:spcPct val="20000"/>
              </a:spcBef>
              <a:spcAft>
                <a:spcPts val="600"/>
              </a:spcAft>
              <a:buFont typeface="Arial" pitchFamily="34" charset="0"/>
              <a:buNone/>
              <a:defRPr sz="3200" kern="1200">
                <a:solidFill>
                  <a:schemeClr val="tx1"/>
                </a:solidFill>
                <a:latin typeface="+mn-lt"/>
                <a:ea typeface="+mn-ea"/>
                <a:cs typeface="+mn-cs"/>
              </a:defRPr>
            </a:lvl1pPr>
            <a:lvl2pPr marL="742950" indent="-285750" algn="l" defTabSz="914400" rtl="0" eaLnBrk="1" latinLnBrk="0" hangingPunct="1">
              <a:spcBef>
                <a:spcPct val="20000"/>
              </a:spcBef>
              <a:spcAft>
                <a:spcPts val="600"/>
              </a:spcAft>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spcAft>
                <a:spcPts val="600"/>
              </a:spcAft>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spcAft>
                <a:spcPts val="600"/>
              </a:spcAft>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spcAft>
                <a:spcPts val="60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err="1" smtClean="0"/>
              <a:t>Nanosurf</a:t>
            </a:r>
            <a:r>
              <a:rPr lang="en-US" sz="2400" dirty="0" smtClean="0"/>
              <a:t> </a:t>
            </a:r>
            <a:r>
              <a:rPr lang="en-US" sz="2400" dirty="0" err="1" smtClean="0"/>
              <a:t>EasyScan</a:t>
            </a:r>
            <a:r>
              <a:rPr lang="en-US" sz="2400" dirty="0" smtClean="0"/>
              <a:t> 2</a:t>
            </a:r>
            <a:endParaRPr lang="en-US" sz="2400" dirty="0"/>
          </a:p>
        </p:txBody>
      </p:sp>
      <p:sp>
        <p:nvSpPr>
          <p:cNvPr id="4" name="Slide Number Placeholder 3"/>
          <p:cNvSpPr>
            <a:spLocks noGrp="1"/>
          </p:cNvSpPr>
          <p:nvPr>
            <p:ph type="sldNum" sz="quarter" idx="12"/>
          </p:nvPr>
        </p:nvSpPr>
        <p:spPr/>
        <p:txBody>
          <a:bodyPr/>
          <a:lstStyle/>
          <a:p>
            <a:fld id="{933591AE-FACB-47FB-8AAC-14349F9948F4}" type="slidenum">
              <a:rPr lang="en-US" smtClean="0"/>
              <a:t>23</a:t>
            </a:fld>
            <a:endParaRPr lang="en-US"/>
          </a:p>
        </p:txBody>
      </p:sp>
      <p:pic>
        <p:nvPicPr>
          <p:cNvPr id="17" name="Picture 2" descr="M:\Nanolab\AFM - Atomic Force Microscope\AFM images\AFM Image 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634" b="25672"/>
          <a:stretch/>
        </p:blipFill>
        <p:spPr bwMode="auto">
          <a:xfrm>
            <a:off x="5139002" y="1344162"/>
            <a:ext cx="3547798" cy="2496964"/>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6"/>
          <p:cNvSpPr txBox="1">
            <a:spLocks noChangeArrowheads="1"/>
          </p:cNvSpPr>
          <p:nvPr/>
        </p:nvSpPr>
        <p:spPr bwMode="auto">
          <a:xfrm>
            <a:off x="7410191" y="3841125"/>
            <a:ext cx="12766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200" dirty="0"/>
              <a:t>Source: </a:t>
            </a:r>
            <a:r>
              <a:rPr lang="en-US" sz="1200" dirty="0" smtClean="0"/>
              <a:t>NSC Students</a:t>
            </a:r>
            <a:endParaRPr lang="en-US" sz="12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7490" y="4216261"/>
            <a:ext cx="2070759" cy="2109005"/>
          </a:xfrm>
          <a:prstGeom prst="rect">
            <a:avLst/>
          </a:prstGeom>
        </p:spPr>
      </p:pic>
      <p:sp>
        <p:nvSpPr>
          <p:cNvPr id="7" name="TextBox 6"/>
          <p:cNvSpPr txBox="1"/>
          <p:nvPr/>
        </p:nvSpPr>
        <p:spPr>
          <a:xfrm>
            <a:off x="2988527" y="5776332"/>
            <a:ext cx="1694985" cy="369332"/>
          </a:xfrm>
          <a:prstGeom prst="rect">
            <a:avLst/>
          </a:prstGeom>
          <a:noFill/>
        </p:spPr>
        <p:txBody>
          <a:bodyPr wrap="square" rtlCol="0">
            <a:spAutoFit/>
          </a:bodyPr>
          <a:lstStyle/>
          <a:p>
            <a:r>
              <a:rPr lang="en-US" dirty="0" smtClean="0"/>
              <a:t>Butterfly Wing</a:t>
            </a:r>
            <a:endParaRPr lang="en-US" dirty="0"/>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0473" y="1902966"/>
            <a:ext cx="2983899" cy="2255828"/>
          </a:xfrm>
          <a:prstGeom prst="rect">
            <a:avLst/>
          </a:prstGeom>
        </p:spPr>
      </p:pic>
    </p:spTree>
    <p:extLst>
      <p:ext uri="{BB962C8B-B14F-4D97-AF65-F5344CB8AC3E}">
        <p14:creationId xmlns:p14="http://schemas.microsoft.com/office/powerpoint/2010/main" val="4521145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Profilometery</a:t>
            </a:r>
            <a:r>
              <a:rPr lang="en-US" dirty="0" smtClean="0"/>
              <a:t> </a:t>
            </a:r>
            <a:endParaRPr lang="en-US" dirty="0"/>
          </a:p>
        </p:txBody>
      </p:sp>
      <p:sp>
        <p:nvSpPr>
          <p:cNvPr id="9" name="Rectangle 1027"/>
          <p:cNvSpPr>
            <a:spLocks noChangeArrowheads="1"/>
          </p:cNvSpPr>
          <p:nvPr/>
        </p:nvSpPr>
        <p:spPr bwMode="auto">
          <a:xfrm>
            <a:off x="4473964" y="2122311"/>
            <a:ext cx="40687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p>
            <a:pPr algn="ctr">
              <a:spcBef>
                <a:spcPts val="250"/>
              </a:spcBef>
              <a:buClr>
                <a:schemeClr val="accent1"/>
              </a:buClr>
              <a:buSzPct val="80000"/>
              <a:buFont typeface="Wingdings 2" pitchFamily="18" charset="2"/>
              <a:buNone/>
            </a:pPr>
            <a:r>
              <a:rPr lang="en-US" sz="2000" dirty="0" smtClean="0">
                <a:latin typeface="+mj-lt"/>
              </a:rPr>
              <a:t>Typical </a:t>
            </a:r>
            <a:r>
              <a:rPr lang="en-US" sz="2000" dirty="0" err="1" smtClean="0">
                <a:latin typeface="+mj-lt"/>
              </a:rPr>
              <a:t>profilometer</a:t>
            </a:r>
            <a:r>
              <a:rPr lang="en-US" sz="2000" dirty="0" smtClean="0">
                <a:latin typeface="+mj-lt"/>
              </a:rPr>
              <a:t> scan</a:t>
            </a:r>
            <a:endParaRPr lang="en-US" sz="2000" dirty="0">
              <a:latin typeface="+mj-lt"/>
            </a:endParaRPr>
          </a:p>
        </p:txBody>
      </p:sp>
      <p:sp>
        <p:nvSpPr>
          <p:cNvPr id="11" name="Rectangle 1027"/>
          <p:cNvSpPr>
            <a:spLocks noChangeArrowheads="1"/>
          </p:cNvSpPr>
          <p:nvPr/>
        </p:nvSpPr>
        <p:spPr bwMode="auto">
          <a:xfrm>
            <a:off x="346483" y="2116521"/>
            <a:ext cx="3628231"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p>
            <a:pPr>
              <a:spcBef>
                <a:spcPts val="250"/>
              </a:spcBef>
              <a:buClr>
                <a:schemeClr val="accent1"/>
              </a:buClr>
              <a:buSzPct val="80000"/>
              <a:buFont typeface="Wingdings 2" pitchFamily="18" charset="2"/>
              <a:buNone/>
            </a:pPr>
            <a:r>
              <a:rPr lang="en-US" sz="2000" dirty="0" err="1" smtClean="0">
                <a:latin typeface="+mj-lt"/>
              </a:rPr>
              <a:t>Bruker</a:t>
            </a:r>
            <a:r>
              <a:rPr lang="en-US" sz="2000" dirty="0" smtClean="0">
                <a:latin typeface="+mj-lt"/>
              </a:rPr>
              <a:t> </a:t>
            </a:r>
            <a:r>
              <a:rPr lang="en-US" sz="2000" dirty="0" err="1" smtClean="0">
                <a:latin typeface="+mj-lt"/>
              </a:rPr>
              <a:t>Dektak</a:t>
            </a:r>
            <a:r>
              <a:rPr lang="en-US" sz="2000" dirty="0" smtClean="0">
                <a:latin typeface="+mj-lt"/>
              </a:rPr>
              <a:t> XT </a:t>
            </a:r>
            <a:r>
              <a:rPr lang="en-US" sz="2000" dirty="0" err="1" smtClean="0">
                <a:latin typeface="+mj-lt"/>
              </a:rPr>
              <a:t>profilometer</a:t>
            </a:r>
            <a:endParaRPr lang="en-US" sz="2000" dirty="0">
              <a:latin typeface="+mj-lt"/>
            </a:endParaRPr>
          </a:p>
        </p:txBody>
      </p:sp>
      <p:sp>
        <p:nvSpPr>
          <p:cNvPr id="12" name="TextBox 5"/>
          <p:cNvSpPr txBox="1">
            <a:spLocks noChangeArrowheads="1"/>
          </p:cNvSpPr>
          <p:nvPr/>
        </p:nvSpPr>
        <p:spPr bwMode="auto">
          <a:xfrm>
            <a:off x="1308442" y="5450768"/>
            <a:ext cx="170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200" dirty="0"/>
              <a:t>Source: </a:t>
            </a:r>
            <a:r>
              <a:rPr lang="en-US" sz="1200" dirty="0" smtClean="0"/>
              <a:t>NSC students</a:t>
            </a:r>
            <a:endParaRPr lang="en-US" sz="1200" dirty="0"/>
          </a:p>
        </p:txBody>
      </p:sp>
      <p:sp>
        <p:nvSpPr>
          <p:cNvPr id="13" name="TextBox 5"/>
          <p:cNvSpPr txBox="1">
            <a:spLocks noChangeArrowheads="1"/>
          </p:cNvSpPr>
          <p:nvPr/>
        </p:nvSpPr>
        <p:spPr bwMode="auto">
          <a:xfrm>
            <a:off x="5656189" y="4791708"/>
            <a:ext cx="170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200" dirty="0"/>
              <a:t>Source: </a:t>
            </a:r>
            <a:r>
              <a:rPr lang="en-US" sz="1200" dirty="0" smtClean="0"/>
              <a:t>NSC students</a:t>
            </a:r>
            <a:endParaRPr lang="en-US" sz="1200" dirty="0"/>
          </a:p>
        </p:txBody>
      </p:sp>
      <p:pic>
        <p:nvPicPr>
          <p:cNvPr id="7170" name="Picture 2" descr="M:\SHINE\Marketing\New Website\NanoLab Section\Pictures of NanoLab instruments\Bruker DektakXT Profilometer\Profilometer view inside hoo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4199" y="2848276"/>
            <a:ext cx="3352799" cy="2514486"/>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M:\SHINE\Marketing\New Website\NanoLab Section\Images obtained using NanoLab instruments\Profilometer\Profilometer 1D profil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75088" y="2799233"/>
            <a:ext cx="4466514" cy="1992475"/>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933591AE-FACB-47FB-8AAC-14349F9948F4}" type="slidenum">
              <a:rPr lang="en-US" smtClean="0"/>
              <a:t>24</a:t>
            </a:fld>
            <a:endParaRPr lang="en-US"/>
          </a:p>
        </p:txBody>
      </p:sp>
      <p:sp>
        <p:nvSpPr>
          <p:cNvPr id="4" name="TextBox 3"/>
          <p:cNvSpPr txBox="1"/>
          <p:nvPr/>
        </p:nvSpPr>
        <p:spPr>
          <a:xfrm>
            <a:off x="346483" y="1374668"/>
            <a:ext cx="8022075" cy="741853"/>
          </a:xfrm>
          <a:prstGeom prst="rect">
            <a:avLst/>
          </a:prstGeom>
          <a:noFill/>
        </p:spPr>
        <p:txBody>
          <a:bodyPr wrap="square" rtlCol="0">
            <a:spAutoFit/>
          </a:bodyPr>
          <a:lstStyle/>
          <a:p>
            <a:endParaRPr lang="en-US" dirty="0"/>
          </a:p>
        </p:txBody>
      </p:sp>
      <p:sp>
        <p:nvSpPr>
          <p:cNvPr id="5" name="TextBox 4"/>
          <p:cNvSpPr txBox="1"/>
          <p:nvPr/>
        </p:nvSpPr>
        <p:spPr>
          <a:xfrm>
            <a:off x="346483" y="1271239"/>
            <a:ext cx="6924112" cy="523220"/>
          </a:xfrm>
          <a:prstGeom prst="rect">
            <a:avLst/>
          </a:prstGeom>
          <a:noFill/>
        </p:spPr>
        <p:txBody>
          <a:bodyPr wrap="square" rtlCol="0">
            <a:spAutoFit/>
          </a:bodyPr>
          <a:lstStyle/>
          <a:p>
            <a:r>
              <a:rPr lang="en-US" sz="2800" dirty="0" smtClean="0"/>
              <a:t>0.5 nm resolution in the Z-direction</a:t>
            </a:r>
            <a:endParaRPr lang="en-US" sz="2800" dirty="0"/>
          </a:p>
        </p:txBody>
      </p:sp>
    </p:spTree>
    <p:extLst>
      <p:ext uri="{BB962C8B-B14F-4D97-AF65-F5344CB8AC3E}">
        <p14:creationId xmlns:p14="http://schemas.microsoft.com/office/powerpoint/2010/main" val="25184516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3-D </a:t>
            </a:r>
            <a:r>
              <a:rPr lang="en-US" dirty="0" err="1" smtClean="0"/>
              <a:t>Profilometery</a:t>
            </a:r>
            <a:r>
              <a:rPr lang="en-US" dirty="0" smtClean="0"/>
              <a:t> </a:t>
            </a:r>
            <a:endParaRPr lang="en-US" dirty="0"/>
          </a:p>
        </p:txBody>
      </p:sp>
      <p:sp>
        <p:nvSpPr>
          <p:cNvPr id="9" name="Rectangle 1027"/>
          <p:cNvSpPr>
            <a:spLocks noChangeArrowheads="1"/>
          </p:cNvSpPr>
          <p:nvPr/>
        </p:nvSpPr>
        <p:spPr bwMode="auto">
          <a:xfrm>
            <a:off x="152400" y="1981200"/>
            <a:ext cx="40687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p>
            <a:pPr algn="ctr">
              <a:spcBef>
                <a:spcPts val="250"/>
              </a:spcBef>
              <a:buClr>
                <a:schemeClr val="accent1"/>
              </a:buClr>
              <a:buSzPct val="80000"/>
              <a:buFont typeface="Wingdings 2" pitchFamily="18" charset="2"/>
              <a:buNone/>
            </a:pPr>
            <a:r>
              <a:rPr lang="en-US" sz="2000" dirty="0" smtClean="0">
                <a:latin typeface="+mj-lt"/>
              </a:rPr>
              <a:t>2-D </a:t>
            </a:r>
            <a:r>
              <a:rPr lang="en-US" sz="2000" dirty="0" err="1" smtClean="0">
                <a:latin typeface="+mj-lt"/>
              </a:rPr>
              <a:t>profilometer</a:t>
            </a:r>
            <a:r>
              <a:rPr lang="en-US" sz="2000" dirty="0" smtClean="0">
                <a:latin typeface="+mj-lt"/>
              </a:rPr>
              <a:t> scan</a:t>
            </a:r>
            <a:endParaRPr lang="en-US" sz="2000" dirty="0">
              <a:latin typeface="+mj-lt"/>
            </a:endParaRPr>
          </a:p>
        </p:txBody>
      </p:sp>
      <p:sp>
        <p:nvSpPr>
          <p:cNvPr id="13" name="TextBox 5"/>
          <p:cNvSpPr txBox="1">
            <a:spLocks noChangeArrowheads="1"/>
          </p:cNvSpPr>
          <p:nvPr/>
        </p:nvSpPr>
        <p:spPr bwMode="auto">
          <a:xfrm>
            <a:off x="6630356" y="5479023"/>
            <a:ext cx="170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200" dirty="0"/>
              <a:t>Source: </a:t>
            </a:r>
            <a:r>
              <a:rPr lang="en-US" sz="1200" dirty="0" smtClean="0"/>
              <a:t>NSC students</a:t>
            </a:r>
            <a:endParaRPr lang="en-US" sz="1200" dirty="0"/>
          </a:p>
        </p:txBody>
      </p:sp>
      <p:pic>
        <p:nvPicPr>
          <p:cNvPr id="7171" name="Picture 3" descr="M:\SHINE\Marketing\New Website\NanoLab Section\Images obtained using NanoLab instruments\Profilometer\Profilometer 1D profil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2643" t="1" b="1165"/>
          <a:stretch/>
        </p:blipFill>
        <p:spPr bwMode="auto">
          <a:xfrm>
            <a:off x="533400" y="2516186"/>
            <a:ext cx="3048000" cy="2837709"/>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descr="M:\SHINE\Marketing\New Website\NanoLab Section\Images obtained using NanoLab instruments\Profilometer\Photosensor 2 profilometer 3D image.png"/>
          <p:cNvPicPr>
            <a:picLocks noChangeAspect="1" noChangeArrowheads="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4876800" y="2528660"/>
            <a:ext cx="3590247" cy="2614968"/>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027"/>
          <p:cNvSpPr>
            <a:spLocks noChangeArrowheads="1"/>
          </p:cNvSpPr>
          <p:nvPr/>
        </p:nvSpPr>
        <p:spPr bwMode="auto">
          <a:xfrm>
            <a:off x="4637541" y="1961014"/>
            <a:ext cx="406876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a:lstStyle/>
          <a:p>
            <a:pPr algn="ctr">
              <a:spcBef>
                <a:spcPts val="250"/>
              </a:spcBef>
              <a:buClr>
                <a:schemeClr val="accent1"/>
              </a:buClr>
              <a:buSzPct val="80000"/>
              <a:buFont typeface="Wingdings 2" pitchFamily="18" charset="2"/>
              <a:buNone/>
            </a:pPr>
            <a:r>
              <a:rPr lang="en-US" sz="2000" dirty="0" smtClean="0">
                <a:latin typeface="+mj-lt"/>
              </a:rPr>
              <a:t>3-D </a:t>
            </a:r>
            <a:r>
              <a:rPr lang="en-US" sz="2000" dirty="0" err="1" smtClean="0">
                <a:latin typeface="+mj-lt"/>
              </a:rPr>
              <a:t>profilometer</a:t>
            </a:r>
            <a:r>
              <a:rPr lang="en-US" sz="2000" dirty="0" smtClean="0">
                <a:latin typeface="+mj-lt"/>
              </a:rPr>
              <a:t> scan</a:t>
            </a:r>
            <a:endParaRPr lang="en-US" sz="2000" dirty="0">
              <a:latin typeface="+mj-lt"/>
            </a:endParaRPr>
          </a:p>
        </p:txBody>
      </p:sp>
      <p:sp>
        <p:nvSpPr>
          <p:cNvPr id="15" name="TextBox 5"/>
          <p:cNvSpPr txBox="1">
            <a:spLocks noChangeArrowheads="1"/>
          </p:cNvSpPr>
          <p:nvPr/>
        </p:nvSpPr>
        <p:spPr bwMode="auto">
          <a:xfrm>
            <a:off x="1766480" y="5374608"/>
            <a:ext cx="170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200" dirty="0"/>
              <a:t>Source: </a:t>
            </a:r>
            <a:r>
              <a:rPr lang="en-US" sz="1200" dirty="0" smtClean="0"/>
              <a:t>NSC students</a:t>
            </a:r>
            <a:endParaRPr lang="en-US" sz="1200" dirty="0"/>
          </a:p>
        </p:txBody>
      </p:sp>
      <p:sp>
        <p:nvSpPr>
          <p:cNvPr id="3" name="Slide Number Placeholder 2"/>
          <p:cNvSpPr>
            <a:spLocks noGrp="1"/>
          </p:cNvSpPr>
          <p:nvPr>
            <p:ph type="sldNum" sz="quarter" idx="12"/>
          </p:nvPr>
        </p:nvSpPr>
        <p:spPr/>
        <p:txBody>
          <a:bodyPr/>
          <a:lstStyle/>
          <a:p>
            <a:fld id="{933591AE-FACB-47FB-8AAC-14349F9948F4}" type="slidenum">
              <a:rPr lang="en-US" smtClean="0"/>
              <a:t>25</a:t>
            </a:fld>
            <a:endParaRPr lang="en-US"/>
          </a:p>
        </p:txBody>
      </p:sp>
    </p:spTree>
    <p:extLst>
      <p:ext uri="{BB962C8B-B14F-4D97-AF65-F5344CB8AC3E}">
        <p14:creationId xmlns:p14="http://schemas.microsoft.com/office/powerpoint/2010/main" val="151098531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Image References</a:t>
            </a:r>
            <a:endParaRPr lang="en-US" dirty="0"/>
          </a:p>
        </p:txBody>
      </p:sp>
      <p:sp>
        <p:nvSpPr>
          <p:cNvPr id="3" name="Slide Number Placeholder 2"/>
          <p:cNvSpPr>
            <a:spLocks noGrp="1"/>
          </p:cNvSpPr>
          <p:nvPr>
            <p:ph type="sldNum" sz="quarter" idx="12"/>
          </p:nvPr>
        </p:nvSpPr>
        <p:spPr/>
        <p:txBody>
          <a:bodyPr/>
          <a:lstStyle/>
          <a:p>
            <a:fld id="{933591AE-FACB-47FB-8AAC-14349F9948F4}" type="slidenum">
              <a:rPr lang="en-US" smtClean="0"/>
              <a:t>26</a:t>
            </a:fld>
            <a:endParaRPr lang="en-US"/>
          </a:p>
        </p:txBody>
      </p:sp>
      <p:graphicFrame>
        <p:nvGraphicFramePr>
          <p:cNvPr id="7" name="Table Placeholder 6"/>
          <p:cNvGraphicFramePr>
            <a:graphicFrameLocks noGrp="1"/>
          </p:cNvGraphicFramePr>
          <p:nvPr>
            <p:ph type="tbl" sz="quarter" idx="13"/>
            <p:extLst>
              <p:ext uri="{D42A27DB-BD31-4B8C-83A1-F6EECF244321}">
                <p14:modId xmlns:p14="http://schemas.microsoft.com/office/powerpoint/2010/main" val="1584877365"/>
              </p:ext>
            </p:extLst>
          </p:nvPr>
        </p:nvGraphicFramePr>
        <p:xfrm>
          <a:off x="0" y="1096963"/>
          <a:ext cx="9148314" cy="4221480"/>
        </p:xfrm>
        <a:graphic>
          <a:graphicData uri="http://schemas.openxmlformats.org/drawingml/2006/table">
            <a:tbl>
              <a:tblPr firstRow="1" bandRow="1">
                <a:tableStyleId>{69CF1AB2-1976-4502-BF36-3FF5EA218861}</a:tableStyleId>
              </a:tblPr>
              <a:tblGrid>
                <a:gridCol w="1680715"/>
                <a:gridCol w="7467599"/>
              </a:tblGrid>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t>Slide 3</a:t>
                      </a:r>
                    </a:p>
                  </a:txBody>
                  <a:tcPr anchor="ctr"/>
                </a:tc>
                <a:tc>
                  <a:txBody>
                    <a:bodyPr/>
                    <a:lstStyle/>
                    <a:p>
                      <a:pPr marL="228600" marR="0" lvl="0" indent="0" algn="l" defTabSz="914400" rtl="0" eaLnBrk="1" fontAlgn="auto" latinLnBrk="0" hangingPunct="1">
                        <a:lnSpc>
                          <a:spcPct val="100000"/>
                        </a:lnSpc>
                        <a:spcBef>
                          <a:spcPts val="0"/>
                        </a:spcBef>
                        <a:spcAft>
                          <a:spcPts val="600"/>
                        </a:spcAft>
                        <a:buClrTx/>
                        <a:buSzTx/>
                        <a:buFont typeface="Wingdings 2" pitchFamily="18" charset="2"/>
                        <a:buNone/>
                        <a:tabLst/>
                        <a:defRPr/>
                      </a:pPr>
                      <a:r>
                        <a:rPr kumimoji="0" lang="en-US" sz="1600" b="0" i="1" u="none" strike="noStrike" kern="1200" cap="none" spc="0" normalizeH="0" baseline="0" noProof="0" dirty="0" smtClean="0">
                          <a:ln>
                            <a:noFill/>
                          </a:ln>
                          <a:solidFill>
                            <a:prstClr val="black"/>
                          </a:solidFill>
                          <a:effectLst/>
                          <a:uLnTx/>
                          <a:uFillTx/>
                          <a:latin typeface="+mn-lt"/>
                          <a:ea typeface="+mn-ea"/>
                          <a:cs typeface="+mn-cs"/>
                        </a:rPr>
                        <a:t>Adv. Mater. 2006., 18, 2529 - 2534 </a:t>
                      </a:r>
                    </a:p>
                  </a:txBody>
                  <a:tcPr marR="365760" marT="91440" marB="91440"/>
                </a:tc>
              </a:tr>
              <a:tr h="0">
                <a:tc>
                  <a:txBody>
                    <a:bodyPr/>
                    <a:lstStyle/>
                    <a:p>
                      <a:pPr algn="ctr"/>
                      <a:r>
                        <a:rPr lang="en-US" sz="1600" b="1" dirty="0" smtClean="0"/>
                        <a:t>Slide 4</a:t>
                      </a:r>
                      <a:endParaRPr lang="en-US" sz="1600" b="1" dirty="0"/>
                    </a:p>
                  </a:txBody>
                  <a:tcPr anchor="ctr"/>
                </a:tc>
                <a:tc>
                  <a:txBody>
                    <a:bodyPr/>
                    <a:lstStyle/>
                    <a:p>
                      <a:pPr marL="228600" marR="0" lvl="0" indent="0" algn="l" defTabSz="914400" rtl="0" eaLnBrk="1" fontAlgn="auto" latinLnBrk="0" hangingPunct="1">
                        <a:lnSpc>
                          <a:spcPct val="100000"/>
                        </a:lnSpc>
                        <a:spcBef>
                          <a:spcPts val="0"/>
                        </a:spcBef>
                        <a:spcAft>
                          <a:spcPts val="600"/>
                        </a:spcAft>
                        <a:buClrTx/>
                        <a:buSzTx/>
                        <a:buFont typeface="Wingdings 2" pitchFamily="18" charset="2"/>
                        <a:buNone/>
                        <a:tabLst/>
                        <a:defRPr/>
                      </a:pPr>
                      <a:r>
                        <a:rPr kumimoji="0" lang="en-US" sz="1600" b="0" i="1" u="none" strike="noStrike" kern="1200" cap="none" spc="0" normalizeH="0" baseline="0" dirty="0" smtClean="0">
                          <a:ln>
                            <a:noFill/>
                          </a:ln>
                          <a:solidFill>
                            <a:prstClr val="black"/>
                          </a:solidFill>
                          <a:effectLst/>
                          <a:uLnTx/>
                          <a:uFillTx/>
                          <a:latin typeface="+mn-lt"/>
                          <a:ea typeface="+mn-ea"/>
                          <a:cs typeface="+mn-cs"/>
                        </a:rPr>
                        <a:t>Gold nanoparticle shape dependent LSPR. </a:t>
                      </a:r>
                      <a:r>
                        <a:rPr kumimoji="0" lang="en-US" sz="1600" b="0" i="1" u="none" strike="noStrike" kern="1200" cap="none" spc="0" normalizeH="0" baseline="0" dirty="0" err="1" smtClean="0">
                          <a:ln>
                            <a:noFill/>
                          </a:ln>
                          <a:solidFill>
                            <a:prstClr val="black"/>
                          </a:solidFill>
                          <a:effectLst/>
                          <a:uLnTx/>
                          <a:uFillTx/>
                          <a:latin typeface="+mn-lt"/>
                          <a:ea typeface="+mn-ea"/>
                          <a:cs typeface="+mn-cs"/>
                        </a:rPr>
                        <a:t>Cytodiagnostics</a:t>
                      </a:r>
                      <a:r>
                        <a:rPr kumimoji="0" lang="en-US" sz="1600" b="0" i="1" u="none" strike="noStrike" kern="1200" cap="none" spc="0" normalizeH="0" baseline="0" dirty="0" smtClean="0">
                          <a:ln>
                            <a:noFill/>
                          </a:ln>
                          <a:solidFill>
                            <a:prstClr val="black"/>
                          </a:solidFill>
                          <a:effectLst/>
                          <a:uLnTx/>
                          <a:uFillTx/>
                          <a:latin typeface="+mn-lt"/>
                          <a:ea typeface="+mn-ea"/>
                          <a:cs typeface="+mn-cs"/>
                        </a:rPr>
                        <a:t>. [Online Image]. 8 May 2016. &lt;http://www.cytodiagnostics.com/store/pc/Introduction-to-Gold-Nanoparticle-Characterization-d3.htm&gt;</a:t>
                      </a:r>
                    </a:p>
                  </a:txBody>
                  <a:tcPr marR="365760" marT="91440" marB="91440"/>
                </a:tc>
              </a:tr>
              <a:tr h="0">
                <a:tc>
                  <a:txBody>
                    <a:bodyPr/>
                    <a:lstStyle/>
                    <a:p>
                      <a:pPr algn="ctr"/>
                      <a:r>
                        <a:rPr lang="en-US" sz="1600" b="1" dirty="0" smtClean="0"/>
                        <a:t>Slide 5</a:t>
                      </a:r>
                      <a:endParaRPr lang="en-US" sz="1600" b="1" dirty="0"/>
                    </a:p>
                  </a:txBody>
                  <a:tcPr anchor="ctr"/>
                </a:tc>
                <a:tc>
                  <a:txBody>
                    <a:bodyPr/>
                    <a:lstStyle/>
                    <a:p>
                      <a:pPr marL="228600" marR="0" lvl="0" indent="0" algn="l" defTabSz="914400" rtl="0" eaLnBrk="1" fontAlgn="auto" latinLnBrk="0" hangingPunct="1">
                        <a:lnSpc>
                          <a:spcPct val="100000"/>
                        </a:lnSpc>
                        <a:spcBef>
                          <a:spcPts val="0"/>
                        </a:spcBef>
                        <a:spcAft>
                          <a:spcPts val="600"/>
                        </a:spcAft>
                        <a:buClrTx/>
                        <a:buSzTx/>
                        <a:buFont typeface="Wingdings 2" pitchFamily="18" charset="2"/>
                        <a:buNone/>
                        <a:tabLst/>
                        <a:defRPr/>
                      </a:pPr>
                      <a:r>
                        <a:rPr kumimoji="0" lang="en-US" sz="1600" b="0" i="1" u="none" strike="noStrike" kern="1200" cap="none" spc="0" normalizeH="0" baseline="0" dirty="0" err="1" smtClean="0">
                          <a:ln>
                            <a:noFill/>
                          </a:ln>
                          <a:solidFill>
                            <a:prstClr val="black"/>
                          </a:solidFill>
                          <a:effectLst/>
                          <a:uLnTx/>
                          <a:uFillTx/>
                          <a:latin typeface="+mn-lt"/>
                          <a:ea typeface="+mn-ea"/>
                          <a:cs typeface="+mn-cs"/>
                        </a:rPr>
                        <a:t>SpectraVis</a:t>
                      </a:r>
                      <a:r>
                        <a:rPr kumimoji="0" lang="en-US" sz="1600" b="0" i="1" u="none" strike="noStrike" kern="1200" cap="none" spc="0" normalizeH="0" baseline="0" dirty="0" smtClean="0">
                          <a:ln>
                            <a:noFill/>
                          </a:ln>
                          <a:solidFill>
                            <a:prstClr val="black"/>
                          </a:solidFill>
                          <a:effectLst/>
                          <a:uLnTx/>
                          <a:uFillTx/>
                          <a:latin typeface="+mn-lt"/>
                          <a:ea typeface="+mn-ea"/>
                          <a:cs typeface="+mn-cs"/>
                        </a:rPr>
                        <a:t> Plus Spectrophotometer. Vernier. [Online Image]. 8 May 2016. &lt;http://www.vernier.com/products/sensors/spectrometers/visible-range/svis-pl/&gt;</a:t>
                      </a:r>
                    </a:p>
                    <a:p>
                      <a:pPr marL="228600" marR="0" lvl="0" indent="0" algn="l" defTabSz="914400" rtl="0" eaLnBrk="1" fontAlgn="auto" latinLnBrk="0" hangingPunct="1">
                        <a:lnSpc>
                          <a:spcPct val="100000"/>
                        </a:lnSpc>
                        <a:spcBef>
                          <a:spcPts val="0"/>
                        </a:spcBef>
                        <a:spcAft>
                          <a:spcPts val="600"/>
                        </a:spcAft>
                        <a:buClrTx/>
                        <a:buSzTx/>
                        <a:buFont typeface="Wingdings 2" pitchFamily="18" charset="2"/>
                        <a:buNone/>
                        <a:tabLst/>
                        <a:defRPr/>
                      </a:pPr>
                      <a:r>
                        <a:rPr kumimoji="0" lang="en-US" sz="1600" b="0" i="1" u="none" strike="noStrike" kern="1200" cap="none" spc="0" normalizeH="0" baseline="0" dirty="0" smtClean="0">
                          <a:ln>
                            <a:noFill/>
                          </a:ln>
                          <a:solidFill>
                            <a:prstClr val="black"/>
                          </a:solidFill>
                          <a:effectLst/>
                          <a:uLnTx/>
                          <a:uFillTx/>
                          <a:latin typeface="+mn-lt"/>
                          <a:ea typeface="+mn-ea"/>
                          <a:cs typeface="+mn-cs"/>
                        </a:rPr>
                        <a:t>Spectrometer Diagrams. Adapted from Hewlett-Packard's "Fundamentals of Modern UV-Visible Spectroscopy" publication number 12-5965-512E, 1996. [Online Image]. 8 May 2016 &lt;http://www.the-scientist.com/?articles.view/articleNo/18797/title/Across-the-Spectrum--Instrumentation-for-UV-Vis-Spectrophotometry/&gt;</a:t>
                      </a:r>
                    </a:p>
                  </a:txBody>
                  <a:tcPr marR="365760" marT="91440" marB="91440"/>
                </a:tc>
              </a:tr>
              <a:tr h="0">
                <a:tc>
                  <a:txBody>
                    <a:bodyPr/>
                    <a:lstStyle/>
                    <a:p>
                      <a:pPr algn="ctr"/>
                      <a:r>
                        <a:rPr lang="en-US" sz="1600" b="1" dirty="0" smtClean="0"/>
                        <a:t>Slide 6</a:t>
                      </a:r>
                      <a:endParaRPr lang="en-US" sz="1600" b="1" dirty="0"/>
                    </a:p>
                  </a:txBody>
                  <a:tcPr anchor="ctr"/>
                </a:tc>
                <a:tc>
                  <a:txBody>
                    <a:bodyPr/>
                    <a:lstStyle/>
                    <a:p>
                      <a:pPr marL="228600" marR="0" lvl="0" indent="0" algn="l" defTabSz="914400" rtl="0" eaLnBrk="1" fontAlgn="auto" latinLnBrk="0" hangingPunct="1">
                        <a:lnSpc>
                          <a:spcPct val="100000"/>
                        </a:lnSpc>
                        <a:spcBef>
                          <a:spcPts val="0"/>
                        </a:spcBef>
                        <a:spcAft>
                          <a:spcPts val="600"/>
                        </a:spcAft>
                        <a:buClrTx/>
                        <a:buSzTx/>
                        <a:buFont typeface="Wingdings 2" pitchFamily="18" charset="2"/>
                        <a:buNone/>
                        <a:tabLst/>
                        <a:defRPr/>
                      </a:pPr>
                      <a:r>
                        <a:rPr kumimoji="0" lang="en-US" sz="1600" b="0" i="0" u="none" strike="noStrike" kern="1200" cap="none" spc="0" normalizeH="0" baseline="0" dirty="0" smtClean="0">
                          <a:ln>
                            <a:noFill/>
                          </a:ln>
                          <a:solidFill>
                            <a:prstClr val="black"/>
                          </a:solidFill>
                          <a:effectLst/>
                          <a:uLnTx/>
                          <a:uFillTx/>
                          <a:latin typeface="+mn-lt"/>
                          <a:ea typeface="+mn-ea"/>
                          <a:cs typeface="+mn-cs"/>
                        </a:rPr>
                        <a:t>Dynamic Light Scattering. Jones, Mike. [</a:t>
                      </a:r>
                      <a:r>
                        <a:rPr kumimoji="0" lang="en-US" sz="1600" b="0" i="1" u="none" strike="noStrike" kern="1200" cap="none" spc="0" normalizeH="0" baseline="0" dirty="0" smtClean="0">
                          <a:ln>
                            <a:noFill/>
                          </a:ln>
                          <a:solidFill>
                            <a:prstClr val="black"/>
                          </a:solidFill>
                          <a:effectLst/>
                          <a:uLnTx/>
                          <a:uFillTx/>
                          <a:latin typeface="+mn-lt"/>
                          <a:ea typeface="+mn-ea"/>
                          <a:cs typeface="+mn-cs"/>
                        </a:rPr>
                        <a:t>Online Image</a:t>
                      </a:r>
                      <a:r>
                        <a:rPr kumimoji="0" lang="en-US" sz="1600" b="0" i="0" u="none" strike="noStrike" kern="1200" cap="none" spc="0" normalizeH="0" baseline="0" dirty="0" smtClean="0">
                          <a:ln>
                            <a:noFill/>
                          </a:ln>
                          <a:solidFill>
                            <a:prstClr val="black"/>
                          </a:solidFill>
                          <a:effectLst/>
                          <a:uLnTx/>
                          <a:uFillTx/>
                          <a:latin typeface="+mn-lt"/>
                          <a:ea typeface="+mn-ea"/>
                          <a:cs typeface="+mn-cs"/>
                        </a:rPr>
                        <a:t>]. 21 June 2016. &lt;https://commons.wikimedia.org/wiki/File:DLS.svg&gt;</a:t>
                      </a:r>
                      <a:endParaRPr kumimoji="0" lang="en-US" sz="1600" b="0" i="1" u="none" strike="noStrike" kern="1200" cap="none" spc="0" normalizeH="0" baseline="0" dirty="0" smtClean="0">
                        <a:ln>
                          <a:noFill/>
                        </a:ln>
                        <a:solidFill>
                          <a:prstClr val="black"/>
                        </a:solidFill>
                        <a:effectLst/>
                        <a:uLnTx/>
                        <a:uFillTx/>
                        <a:latin typeface="+mn-lt"/>
                        <a:ea typeface="+mn-ea"/>
                        <a:cs typeface="+mn-cs"/>
                      </a:endParaRPr>
                    </a:p>
                  </a:txBody>
                  <a:tcPr marR="365760" marT="91440" marB="91440"/>
                </a:tc>
              </a:tr>
            </a:tbl>
          </a:graphicData>
        </a:graphic>
      </p:graphicFrame>
    </p:spTree>
    <p:extLst>
      <p:ext uri="{BB962C8B-B14F-4D97-AF65-F5344CB8AC3E}">
        <p14:creationId xmlns:p14="http://schemas.microsoft.com/office/powerpoint/2010/main" val="30242861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Image References</a:t>
            </a:r>
            <a:endParaRPr lang="en-US" dirty="0"/>
          </a:p>
        </p:txBody>
      </p:sp>
      <p:sp>
        <p:nvSpPr>
          <p:cNvPr id="3" name="Slide Number Placeholder 2"/>
          <p:cNvSpPr>
            <a:spLocks noGrp="1"/>
          </p:cNvSpPr>
          <p:nvPr>
            <p:ph type="sldNum" sz="quarter" idx="12"/>
          </p:nvPr>
        </p:nvSpPr>
        <p:spPr/>
        <p:txBody>
          <a:bodyPr/>
          <a:lstStyle/>
          <a:p>
            <a:fld id="{933591AE-FACB-47FB-8AAC-14349F9948F4}" type="slidenum">
              <a:rPr lang="en-US" smtClean="0"/>
              <a:t>27</a:t>
            </a:fld>
            <a:endParaRPr lang="en-US"/>
          </a:p>
        </p:txBody>
      </p:sp>
      <p:graphicFrame>
        <p:nvGraphicFramePr>
          <p:cNvPr id="7" name="Table Placeholder 6"/>
          <p:cNvGraphicFramePr>
            <a:graphicFrameLocks noGrp="1"/>
          </p:cNvGraphicFramePr>
          <p:nvPr>
            <p:ph type="tbl" sz="quarter" idx="13"/>
            <p:extLst>
              <p:ext uri="{D42A27DB-BD31-4B8C-83A1-F6EECF244321}">
                <p14:modId xmlns:p14="http://schemas.microsoft.com/office/powerpoint/2010/main" val="477208483"/>
              </p:ext>
            </p:extLst>
          </p:nvPr>
        </p:nvGraphicFramePr>
        <p:xfrm>
          <a:off x="0" y="937289"/>
          <a:ext cx="9148314" cy="3298239"/>
        </p:xfrm>
        <a:graphic>
          <a:graphicData uri="http://schemas.openxmlformats.org/drawingml/2006/table">
            <a:tbl>
              <a:tblPr firstRow="1" bandRow="1">
                <a:tableStyleId>{69CF1AB2-1976-4502-BF36-3FF5EA218861}</a:tableStyleId>
              </a:tblPr>
              <a:tblGrid>
                <a:gridCol w="1680715"/>
                <a:gridCol w="7467599"/>
              </a:tblGrid>
              <a:tr h="171327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t>Slide 6</a:t>
                      </a:r>
                    </a:p>
                  </a:txBody>
                  <a:tcPr anchor="ctr"/>
                </a:tc>
                <a:tc>
                  <a:txBody>
                    <a:bodyPr/>
                    <a:lstStyle/>
                    <a:p>
                      <a:pPr marL="228600" marR="0" lvl="0" indent="0" algn="l" defTabSz="914400" rtl="0" eaLnBrk="1" fontAlgn="auto" latinLnBrk="0" hangingPunct="1">
                        <a:lnSpc>
                          <a:spcPct val="100000"/>
                        </a:lnSpc>
                        <a:spcBef>
                          <a:spcPts val="0"/>
                        </a:spcBef>
                        <a:spcAft>
                          <a:spcPts val="600"/>
                        </a:spcAft>
                        <a:buClrTx/>
                        <a:buSzTx/>
                        <a:buFont typeface="Wingdings 2" pitchFamily="18" charset="2"/>
                        <a:buNone/>
                        <a:tabLst/>
                        <a:defRPr/>
                      </a:pPr>
                      <a:r>
                        <a:rPr kumimoji="0" lang="en-US" sz="1600" b="0" i="0" u="none" strike="noStrike" kern="1200" cap="none" spc="0" normalizeH="0" baseline="0" noProof="0" dirty="0" smtClean="0">
                          <a:ln>
                            <a:noFill/>
                          </a:ln>
                          <a:solidFill>
                            <a:prstClr val="black"/>
                          </a:solidFill>
                          <a:effectLst/>
                          <a:uLnTx/>
                          <a:uFillTx/>
                          <a:latin typeface="+mn-lt"/>
                          <a:ea typeface="+mn-ea"/>
                          <a:cs typeface="+mn-cs"/>
                        </a:rPr>
                        <a:t>Intensity Fluctuations and Brownian Motion. AZO Materials. [Online Image] 10 May 2016. &lt;http://www.azom.com/article.aspx?ArticleID=12255&gt;</a:t>
                      </a:r>
                    </a:p>
                    <a:p>
                      <a:pPr marL="228600" marR="0" lvl="0" indent="0" algn="l" defTabSz="914400" rtl="0" eaLnBrk="1" fontAlgn="auto" latinLnBrk="0" hangingPunct="1">
                        <a:lnSpc>
                          <a:spcPct val="100000"/>
                        </a:lnSpc>
                        <a:spcBef>
                          <a:spcPts val="0"/>
                        </a:spcBef>
                        <a:spcAft>
                          <a:spcPts val="600"/>
                        </a:spcAft>
                        <a:buClrTx/>
                        <a:buSzTx/>
                        <a:buFont typeface="Wingdings 2" pitchFamily="18" charset="2"/>
                        <a:buNone/>
                        <a:tabLst/>
                        <a:defRPr/>
                      </a:pPr>
                      <a:r>
                        <a:rPr kumimoji="0" lang="en-US" sz="1600" b="0" i="0" u="none" strike="noStrike" kern="1200" cap="none" spc="0" normalizeH="0" baseline="0" dirty="0" smtClean="0">
                          <a:ln>
                            <a:noFill/>
                          </a:ln>
                          <a:solidFill>
                            <a:prstClr val="black"/>
                          </a:solidFill>
                          <a:effectLst/>
                          <a:uLnTx/>
                          <a:uFillTx/>
                          <a:latin typeface="+mn-lt"/>
                          <a:ea typeface="+mn-ea"/>
                          <a:cs typeface="+mn-cs"/>
                        </a:rPr>
                        <a:t>Weighted Distributions. </a:t>
                      </a:r>
                      <a:r>
                        <a:rPr kumimoji="0" lang="en-US" sz="1600" b="0" i="0" u="none" strike="noStrike" kern="1200" cap="none" spc="0" normalizeH="0" baseline="0" dirty="0" err="1" smtClean="0">
                          <a:ln>
                            <a:noFill/>
                          </a:ln>
                          <a:solidFill>
                            <a:prstClr val="black"/>
                          </a:solidFill>
                          <a:effectLst/>
                          <a:uLnTx/>
                          <a:uFillTx/>
                          <a:latin typeface="+mn-lt"/>
                          <a:ea typeface="+mn-ea"/>
                          <a:cs typeface="+mn-cs"/>
                        </a:rPr>
                        <a:t>Yilun</a:t>
                      </a:r>
                      <a:r>
                        <a:rPr kumimoji="0" lang="en-US" sz="1600" b="0" i="0" u="none" strike="noStrike" kern="1200" cap="none" spc="0" normalizeH="0" baseline="0" dirty="0" smtClean="0">
                          <a:ln>
                            <a:noFill/>
                          </a:ln>
                          <a:solidFill>
                            <a:prstClr val="black"/>
                          </a:solidFill>
                          <a:effectLst/>
                          <a:uLnTx/>
                          <a:uFillTx/>
                          <a:latin typeface="+mn-lt"/>
                          <a:ea typeface="+mn-ea"/>
                          <a:cs typeface="+mn-cs"/>
                        </a:rPr>
                        <a:t> </a:t>
                      </a:r>
                      <a:r>
                        <a:rPr kumimoji="0" lang="en-US" sz="1600" b="0" i="0" u="none" strike="noStrike" kern="1200" cap="none" spc="0" normalizeH="0" baseline="0" dirty="0" err="1" smtClean="0">
                          <a:ln>
                            <a:noFill/>
                          </a:ln>
                          <a:solidFill>
                            <a:prstClr val="black"/>
                          </a:solidFill>
                          <a:effectLst/>
                          <a:uLnTx/>
                          <a:uFillTx/>
                          <a:latin typeface="+mn-lt"/>
                          <a:ea typeface="+mn-ea"/>
                          <a:cs typeface="+mn-cs"/>
                        </a:rPr>
                        <a:t>LiAndrew</a:t>
                      </a:r>
                      <a:r>
                        <a:rPr kumimoji="0" lang="en-US" sz="1600" b="0" i="0" u="none" strike="noStrike" kern="1200" cap="none" spc="0" normalizeH="0" baseline="0" dirty="0" smtClean="0">
                          <a:ln>
                            <a:noFill/>
                          </a:ln>
                          <a:solidFill>
                            <a:prstClr val="black"/>
                          </a:solidFill>
                          <a:effectLst/>
                          <a:uLnTx/>
                          <a:uFillTx/>
                          <a:latin typeface="+mn-lt"/>
                          <a:ea typeface="+mn-ea"/>
                          <a:cs typeface="+mn-cs"/>
                        </a:rPr>
                        <a:t> R. Barron, Dynamic Light Scattering. </a:t>
                      </a:r>
                      <a:r>
                        <a:rPr kumimoji="0" lang="en-US" sz="1600" b="0" i="0" u="none" strike="noStrike" kern="1200" cap="none" spc="0" normalizeH="0" baseline="0" dirty="0" err="1" smtClean="0">
                          <a:ln>
                            <a:noFill/>
                          </a:ln>
                          <a:solidFill>
                            <a:prstClr val="black"/>
                          </a:solidFill>
                          <a:effectLst/>
                          <a:uLnTx/>
                          <a:uFillTx/>
                          <a:latin typeface="+mn-lt"/>
                          <a:ea typeface="+mn-ea"/>
                          <a:cs typeface="+mn-cs"/>
                        </a:rPr>
                        <a:t>OpenStax</a:t>
                      </a:r>
                      <a:r>
                        <a:rPr kumimoji="0" lang="en-US" sz="1600" b="0" i="0" u="none" strike="noStrike" kern="1200" cap="none" spc="0" normalizeH="0" baseline="0" dirty="0" smtClean="0">
                          <a:ln>
                            <a:noFill/>
                          </a:ln>
                          <a:solidFill>
                            <a:prstClr val="black"/>
                          </a:solidFill>
                          <a:effectLst/>
                          <a:uLnTx/>
                          <a:uFillTx/>
                          <a:latin typeface="+mn-lt"/>
                          <a:ea typeface="+mn-ea"/>
                          <a:cs typeface="+mn-cs"/>
                        </a:rPr>
                        <a:t> CNX. ‎May‎ ‎7‎, ‎2014 http://cnx.org/contents/3fc98dad-934d-45e6-a19f-c0a1cf440d43@1.&gt;</a:t>
                      </a:r>
                      <a:endParaRPr kumimoji="0" lang="en-US" sz="1600" b="0" i="0" u="none" strike="noStrike" kern="1200" cap="none" spc="0" normalizeH="0" baseline="0" noProof="0" dirty="0" smtClean="0">
                        <a:ln>
                          <a:noFill/>
                        </a:ln>
                        <a:solidFill>
                          <a:prstClr val="black"/>
                        </a:solidFill>
                        <a:effectLst/>
                        <a:uLnTx/>
                        <a:uFillTx/>
                        <a:latin typeface="+mn-lt"/>
                        <a:ea typeface="+mn-ea"/>
                        <a:cs typeface="+mn-cs"/>
                      </a:endParaRPr>
                    </a:p>
                  </a:txBody>
                  <a:tcPr marR="365760" marT="91440" marB="91440"/>
                </a:tc>
              </a:tr>
              <a:tr h="638850">
                <a:tc>
                  <a:txBody>
                    <a:bodyPr/>
                    <a:lstStyle/>
                    <a:p>
                      <a:pPr algn="ctr"/>
                      <a:r>
                        <a:rPr lang="en-US" sz="1600" b="1" dirty="0" smtClean="0"/>
                        <a:t>Slide 7</a:t>
                      </a:r>
                      <a:endParaRPr lang="en-US" sz="1600" b="1" dirty="0"/>
                    </a:p>
                  </a:txBody>
                  <a:tcPr anchor="ctr"/>
                </a:tc>
                <a:tc>
                  <a:txBody>
                    <a:bodyPr/>
                    <a:lstStyle/>
                    <a:p>
                      <a:pPr marL="228600" marR="0" lvl="0" indent="0" algn="l" defTabSz="914400" rtl="0" eaLnBrk="1" fontAlgn="auto" latinLnBrk="0" hangingPunct="1">
                        <a:lnSpc>
                          <a:spcPct val="100000"/>
                        </a:lnSpc>
                        <a:spcBef>
                          <a:spcPts val="0"/>
                        </a:spcBef>
                        <a:spcAft>
                          <a:spcPts val="600"/>
                        </a:spcAft>
                        <a:buClrTx/>
                        <a:buSzTx/>
                        <a:buFont typeface="Wingdings 2" pitchFamily="18" charset="2"/>
                        <a:buNone/>
                        <a:tabLst/>
                        <a:defRPr/>
                      </a:pPr>
                      <a:r>
                        <a:rPr kumimoji="0" lang="en-US" sz="1600" b="0" i="0" u="none" strike="noStrike" kern="1200" cap="none" spc="0" normalizeH="0" baseline="0" dirty="0" smtClean="0">
                          <a:ln>
                            <a:noFill/>
                          </a:ln>
                          <a:solidFill>
                            <a:prstClr val="black"/>
                          </a:solidFill>
                          <a:effectLst/>
                          <a:uLnTx/>
                          <a:uFillTx/>
                          <a:latin typeface="+mn-lt"/>
                          <a:ea typeface="+mn-ea"/>
                          <a:cs typeface="+mn-cs"/>
                        </a:rPr>
                        <a:t>Microscope. [Online Image] 10 May 2016. &lt;http://mssmith.wicomico.wikispaces.net/Tools+Scientists+Use&gt;</a:t>
                      </a:r>
                    </a:p>
                  </a:txBody>
                  <a:tcPr marR="365760" marT="91440" marB="91440"/>
                </a:tc>
              </a:tr>
              <a:tr h="871159">
                <a:tc>
                  <a:txBody>
                    <a:bodyPr/>
                    <a:lstStyle/>
                    <a:p>
                      <a:pPr algn="ctr"/>
                      <a:r>
                        <a:rPr lang="en-US" sz="1600" b="1" dirty="0" smtClean="0"/>
                        <a:t>Slide 11</a:t>
                      </a:r>
                      <a:endParaRPr lang="en-US" sz="1600" b="1" dirty="0"/>
                    </a:p>
                  </a:txBody>
                  <a:tcPr anchor="ctr"/>
                </a:tc>
                <a:tc>
                  <a:txBody>
                    <a:bodyPr/>
                    <a:lstStyle/>
                    <a:p>
                      <a:pPr marL="228600" marR="0" lvl="0" indent="0" algn="l" defTabSz="914400" rtl="0" eaLnBrk="1" fontAlgn="auto" latinLnBrk="0" hangingPunct="1">
                        <a:lnSpc>
                          <a:spcPct val="100000"/>
                        </a:lnSpc>
                        <a:spcBef>
                          <a:spcPts val="0"/>
                        </a:spcBef>
                        <a:spcAft>
                          <a:spcPts val="600"/>
                        </a:spcAft>
                        <a:buClrTx/>
                        <a:buSzTx/>
                        <a:buFont typeface="Wingdings 2" pitchFamily="18" charset="2"/>
                        <a:buNone/>
                        <a:tabLst/>
                        <a:defRPr/>
                      </a:pPr>
                      <a:r>
                        <a:rPr kumimoji="0" lang="en-US" sz="1600" b="0" i="0" u="none" strike="noStrike" kern="1200" cap="none" spc="0" normalizeH="0" baseline="0" dirty="0" smtClean="0">
                          <a:ln>
                            <a:noFill/>
                          </a:ln>
                          <a:solidFill>
                            <a:prstClr val="black"/>
                          </a:solidFill>
                          <a:effectLst/>
                          <a:uLnTx/>
                          <a:uFillTx/>
                          <a:latin typeface="+mn-lt"/>
                          <a:ea typeface="+mn-ea"/>
                          <a:cs typeface="+mn-cs"/>
                        </a:rPr>
                        <a:t>Transmission Electron Microscope. Wikimedia Commons. [Online Image]. 10 May 2016 &lt;https://commons.wikimedia.org/wiki/File:Electron_Microscope.png&gt;</a:t>
                      </a:r>
                    </a:p>
                  </a:txBody>
                  <a:tcPr marR="365760" marT="91440" marB="91440"/>
                </a:tc>
              </a:tr>
            </a:tbl>
          </a:graphicData>
        </a:graphic>
      </p:graphicFrame>
    </p:spTree>
    <p:extLst>
      <p:ext uri="{BB962C8B-B14F-4D97-AF65-F5344CB8AC3E}">
        <p14:creationId xmlns:p14="http://schemas.microsoft.com/office/powerpoint/2010/main" val="13136998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Image References</a:t>
            </a:r>
            <a:endParaRPr lang="en-US" dirty="0"/>
          </a:p>
        </p:txBody>
      </p:sp>
      <p:sp>
        <p:nvSpPr>
          <p:cNvPr id="3" name="Slide Number Placeholder 2"/>
          <p:cNvSpPr>
            <a:spLocks noGrp="1"/>
          </p:cNvSpPr>
          <p:nvPr>
            <p:ph type="sldNum" sz="quarter" idx="12"/>
          </p:nvPr>
        </p:nvSpPr>
        <p:spPr/>
        <p:txBody>
          <a:bodyPr/>
          <a:lstStyle/>
          <a:p>
            <a:fld id="{933591AE-FACB-47FB-8AAC-14349F9948F4}" type="slidenum">
              <a:rPr lang="en-US" smtClean="0"/>
              <a:t>28</a:t>
            </a:fld>
            <a:endParaRPr lang="en-US"/>
          </a:p>
        </p:txBody>
      </p:sp>
      <p:graphicFrame>
        <p:nvGraphicFramePr>
          <p:cNvPr id="7" name="Table Placeholder 6"/>
          <p:cNvGraphicFramePr>
            <a:graphicFrameLocks noGrp="1"/>
          </p:cNvGraphicFramePr>
          <p:nvPr>
            <p:ph type="tbl" sz="quarter" idx="13"/>
            <p:extLst>
              <p:ext uri="{D42A27DB-BD31-4B8C-83A1-F6EECF244321}">
                <p14:modId xmlns:p14="http://schemas.microsoft.com/office/powerpoint/2010/main" val="3446875124"/>
              </p:ext>
            </p:extLst>
          </p:nvPr>
        </p:nvGraphicFramePr>
        <p:xfrm>
          <a:off x="-4314" y="1097280"/>
          <a:ext cx="9148314" cy="4362498"/>
        </p:xfrm>
        <a:graphic>
          <a:graphicData uri="http://schemas.openxmlformats.org/drawingml/2006/table">
            <a:tbl>
              <a:tblPr firstRow="1" bandRow="1">
                <a:tableStyleId>{69CF1AB2-1976-4502-BF36-3FF5EA218861}</a:tableStyleId>
              </a:tblPr>
              <a:tblGrid>
                <a:gridCol w="1680715"/>
                <a:gridCol w="7467599"/>
              </a:tblGrid>
              <a:tr h="1482138">
                <a:tc>
                  <a:txBody>
                    <a:bodyPr/>
                    <a:lstStyle/>
                    <a:p>
                      <a:pPr algn="ctr"/>
                      <a:r>
                        <a:rPr lang="en-US" sz="1600" b="1" dirty="0" smtClean="0"/>
                        <a:t>Slide 12</a:t>
                      </a:r>
                      <a:endParaRPr lang="en-US" sz="1600" b="1" dirty="0"/>
                    </a:p>
                  </a:txBody>
                  <a:tcPr anchor="ctr"/>
                </a:tc>
                <a:tc>
                  <a:txBody>
                    <a:bodyPr/>
                    <a:lstStyle/>
                    <a:p>
                      <a:pPr marL="228600" marR="0" lvl="0" indent="0" algn="l" defTabSz="914400" rtl="0" eaLnBrk="1" fontAlgn="auto" latinLnBrk="0" hangingPunct="1">
                        <a:lnSpc>
                          <a:spcPct val="100000"/>
                        </a:lnSpc>
                        <a:spcBef>
                          <a:spcPts val="0"/>
                        </a:spcBef>
                        <a:spcAft>
                          <a:spcPts val="600"/>
                        </a:spcAft>
                        <a:buClrTx/>
                        <a:buSzTx/>
                        <a:buFont typeface="Wingdings 2" pitchFamily="18" charset="2"/>
                        <a:buNone/>
                        <a:tabLst/>
                        <a:defRPr/>
                      </a:pPr>
                      <a:r>
                        <a:rPr kumimoji="0" lang="en-US" sz="1600" b="0" i="0" u="none" strike="noStrike" kern="1200" cap="none" spc="0" normalizeH="0" baseline="0" dirty="0" smtClean="0">
                          <a:ln>
                            <a:noFill/>
                          </a:ln>
                          <a:solidFill>
                            <a:prstClr val="black"/>
                          </a:solidFill>
                          <a:effectLst/>
                          <a:uLnTx/>
                          <a:uFillTx/>
                          <a:latin typeface="+mn-lt"/>
                          <a:ea typeface="+mn-ea"/>
                          <a:cs typeface="+mn-cs"/>
                        </a:rPr>
                        <a:t>TEM. Boundless. “Electron Microscopy.” Boundless Microbiology. Boundless, 13 Apr. 2016. Retrieved 10 May. 2016 from &lt;https://www.boundless.com/microbiology/textbooks/boundless-microbiology-textbook/microscopy-3/other-types-of-microscopy-30/electron-microscopy-249-1065/&gt;</a:t>
                      </a:r>
                    </a:p>
                    <a:p>
                      <a:pPr marL="228600" marR="0" lvl="0" indent="0" algn="l" defTabSz="914400" rtl="0" eaLnBrk="1" fontAlgn="auto" latinLnBrk="0" hangingPunct="1">
                        <a:lnSpc>
                          <a:spcPct val="100000"/>
                        </a:lnSpc>
                        <a:spcBef>
                          <a:spcPts val="0"/>
                        </a:spcBef>
                        <a:spcAft>
                          <a:spcPts val="600"/>
                        </a:spcAft>
                        <a:buClrTx/>
                        <a:buSzTx/>
                        <a:buFont typeface="Wingdings 2" pitchFamily="18" charset="2"/>
                        <a:buNone/>
                        <a:tabLst/>
                        <a:defRPr/>
                      </a:pPr>
                      <a:r>
                        <a:rPr kumimoji="0" lang="en-US" sz="1600" b="0" i="0" u="none" strike="noStrike" kern="1200" cap="none" spc="0" normalizeH="0" baseline="0" dirty="0" smtClean="0">
                          <a:ln>
                            <a:noFill/>
                          </a:ln>
                          <a:solidFill>
                            <a:prstClr val="black"/>
                          </a:solidFill>
                          <a:effectLst/>
                          <a:uLnTx/>
                          <a:uFillTx/>
                          <a:latin typeface="+mn-lt"/>
                          <a:ea typeface="+mn-ea"/>
                          <a:cs typeface="+mn-cs"/>
                        </a:rPr>
                        <a:t>3 mm copper grid. </a:t>
                      </a:r>
                      <a:r>
                        <a:rPr kumimoji="0" lang="en-US" sz="1600" b="0" i="0" u="none" strike="noStrike" kern="1200" cap="none" spc="0" normalizeH="0" baseline="0" dirty="0" err="1" smtClean="0">
                          <a:ln>
                            <a:noFill/>
                          </a:ln>
                          <a:solidFill>
                            <a:prstClr val="black"/>
                          </a:solidFill>
                          <a:effectLst/>
                          <a:uLnTx/>
                          <a:uFillTx/>
                          <a:latin typeface="+mn-lt"/>
                          <a:ea typeface="+mn-ea"/>
                          <a:cs typeface="+mn-cs"/>
                        </a:rPr>
                        <a:t>Lilly_M</a:t>
                      </a:r>
                      <a:r>
                        <a:rPr kumimoji="0" lang="en-US" sz="1600" b="0" i="0" u="none" strike="noStrike" kern="1200" cap="none" spc="0" normalizeH="0" baseline="0" dirty="0" smtClean="0">
                          <a:ln>
                            <a:noFill/>
                          </a:ln>
                          <a:solidFill>
                            <a:prstClr val="black"/>
                          </a:solidFill>
                          <a:effectLst/>
                          <a:uLnTx/>
                          <a:uFillTx/>
                          <a:latin typeface="+mn-lt"/>
                          <a:ea typeface="+mn-ea"/>
                          <a:cs typeface="+mn-cs"/>
                        </a:rPr>
                        <a:t>. Wikimedia Commons. [Online Image]. 17 May 2016. &lt;https://commons.wikimedia.org/wiki/File:3_mm_copper_grid_electron_microscopy_for_sample-04.jpg&gt;</a:t>
                      </a:r>
                    </a:p>
                  </a:txBody>
                  <a:tcPr marR="365760" marT="91440" marB="91440"/>
                </a:tc>
              </a:tr>
              <a:tr h="148213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t>Slide</a:t>
                      </a:r>
                      <a:r>
                        <a:rPr lang="en-US" sz="1600" b="1" baseline="0" dirty="0" smtClean="0"/>
                        <a:t> 13</a:t>
                      </a:r>
                      <a:endParaRPr lang="en-US" sz="1600" b="1" dirty="0" smtClean="0"/>
                    </a:p>
                  </a:txBody>
                  <a:tcPr anchor="ctr"/>
                </a:tc>
                <a:tc>
                  <a:txBody>
                    <a:bodyPr/>
                    <a:lstStyle/>
                    <a:p>
                      <a:pPr marL="228600" marR="0" lvl="0" indent="0" algn="l" defTabSz="914400" rtl="0" eaLnBrk="1" fontAlgn="auto" latinLnBrk="0" hangingPunct="1">
                        <a:lnSpc>
                          <a:spcPct val="100000"/>
                        </a:lnSpc>
                        <a:spcBef>
                          <a:spcPts val="0"/>
                        </a:spcBef>
                        <a:spcAft>
                          <a:spcPts val="600"/>
                        </a:spcAft>
                        <a:buClrTx/>
                        <a:buSzTx/>
                        <a:buFont typeface="Wingdings 2" pitchFamily="18" charset="2"/>
                        <a:buNone/>
                        <a:tabLst/>
                        <a:defRPr/>
                      </a:pPr>
                      <a:r>
                        <a:rPr kumimoji="0" lang="en-US" sz="1600" b="0" i="0" u="none" strike="noStrike" kern="1200" cap="none" spc="0" normalizeH="0" baseline="0" noProof="0" dirty="0" smtClean="0">
                          <a:ln>
                            <a:noFill/>
                          </a:ln>
                          <a:solidFill>
                            <a:prstClr val="black"/>
                          </a:solidFill>
                          <a:effectLst/>
                          <a:uLnTx/>
                          <a:uFillTx/>
                          <a:latin typeface="+mn-lt"/>
                          <a:ea typeface="+mn-ea"/>
                          <a:cs typeface="+mn-cs"/>
                        </a:rPr>
                        <a:t>Golgi Apparatus. [Online Image]. 17 May 2016. &lt;https://courses.candelalearning.com/biology11xmaster/chapter/eukaryotic-cells/&gt;</a:t>
                      </a:r>
                    </a:p>
                    <a:p>
                      <a:pPr marL="228600" marR="0" lvl="0" indent="0" algn="l" defTabSz="914400" rtl="0" eaLnBrk="1" fontAlgn="auto" latinLnBrk="0" hangingPunct="1">
                        <a:lnSpc>
                          <a:spcPct val="100000"/>
                        </a:lnSpc>
                        <a:spcBef>
                          <a:spcPts val="0"/>
                        </a:spcBef>
                        <a:spcAft>
                          <a:spcPts val="600"/>
                        </a:spcAft>
                        <a:buClrTx/>
                        <a:buSzTx/>
                        <a:buFont typeface="Wingdings 2" pitchFamily="18" charset="2"/>
                        <a:buNone/>
                        <a:tabLst/>
                        <a:defRPr/>
                      </a:pPr>
                      <a:r>
                        <a:rPr kumimoji="0" lang="en-US" sz="1600" b="0" i="0" u="none" strike="noStrike" kern="1200" cap="none" spc="0" normalizeH="0" baseline="0" noProof="0" dirty="0" smtClean="0">
                          <a:ln>
                            <a:noFill/>
                          </a:ln>
                          <a:solidFill>
                            <a:prstClr val="black"/>
                          </a:solidFill>
                          <a:effectLst/>
                          <a:uLnTx/>
                          <a:uFillTx/>
                          <a:latin typeface="+mn-lt"/>
                          <a:ea typeface="+mn-ea"/>
                          <a:cs typeface="+mn-cs"/>
                        </a:rPr>
                        <a:t>Mesoporous silica nanoparticle. [Online Image]. 21 May 2016. &lt;https://en.wikipedia.org/wiki/File:Mesopourus_silica_closeup.jpg&gt;</a:t>
                      </a:r>
                    </a:p>
                  </a:txBody>
                  <a:tcPr marR="365760" marT="91440" marB="91440"/>
                </a:tc>
              </a:tr>
              <a:tr h="552662">
                <a:tc>
                  <a:txBody>
                    <a:bodyPr/>
                    <a:lstStyle/>
                    <a:p>
                      <a:pPr algn="ctr"/>
                      <a:r>
                        <a:rPr lang="en-US" sz="1600" b="1" dirty="0" smtClean="0"/>
                        <a:t>Slide 14</a:t>
                      </a:r>
                      <a:endParaRPr lang="en-US" sz="1600" b="1" dirty="0"/>
                    </a:p>
                  </a:txBody>
                  <a:tcPr anchor="ctr"/>
                </a:tc>
                <a:tc>
                  <a:txBody>
                    <a:bodyPr/>
                    <a:lstStyle/>
                    <a:p>
                      <a:pPr marL="228600" marR="0" lvl="0" indent="0" algn="l" defTabSz="914400" rtl="0" eaLnBrk="1" fontAlgn="auto" latinLnBrk="0" hangingPunct="1">
                        <a:lnSpc>
                          <a:spcPct val="100000"/>
                        </a:lnSpc>
                        <a:spcBef>
                          <a:spcPts val="0"/>
                        </a:spcBef>
                        <a:spcAft>
                          <a:spcPts val="600"/>
                        </a:spcAft>
                        <a:buClrTx/>
                        <a:buSzTx/>
                        <a:buFont typeface="Wingdings 2" pitchFamily="18" charset="2"/>
                        <a:buNone/>
                        <a:tabLst/>
                        <a:defRPr/>
                      </a:pPr>
                      <a:r>
                        <a:rPr kumimoji="0" lang="en-US" sz="1600" b="0" i="0" u="none" strike="noStrike" kern="1200" cap="none" spc="0" normalizeH="0" baseline="0" dirty="0" smtClean="0">
                          <a:ln>
                            <a:noFill/>
                          </a:ln>
                          <a:solidFill>
                            <a:prstClr val="black"/>
                          </a:solidFill>
                          <a:effectLst/>
                          <a:uLnTx/>
                          <a:uFillTx/>
                          <a:latin typeface="+mn-lt"/>
                          <a:ea typeface="+mn-ea"/>
                          <a:cs typeface="+mn-cs"/>
                        </a:rPr>
                        <a:t>SEM Image. </a:t>
                      </a:r>
                      <a:r>
                        <a:rPr kumimoji="0" lang="en-US" sz="1600" b="0" i="0" u="none" strike="noStrike" kern="1200" cap="none" spc="0" normalizeH="0" baseline="0" dirty="0" err="1" smtClean="0">
                          <a:ln>
                            <a:noFill/>
                          </a:ln>
                          <a:solidFill>
                            <a:prstClr val="black"/>
                          </a:solidFill>
                          <a:effectLst/>
                          <a:uLnTx/>
                          <a:uFillTx/>
                          <a:latin typeface="+mn-lt"/>
                          <a:ea typeface="+mn-ea"/>
                          <a:cs typeface="+mn-cs"/>
                        </a:rPr>
                        <a:t>MyScope</a:t>
                      </a:r>
                      <a:r>
                        <a:rPr kumimoji="0" lang="en-US" sz="1600" b="0" i="0" u="none" strike="noStrike" kern="1200" cap="none" spc="0" normalizeH="0" baseline="0" dirty="0" smtClean="0">
                          <a:ln>
                            <a:noFill/>
                          </a:ln>
                          <a:solidFill>
                            <a:prstClr val="black"/>
                          </a:solidFill>
                          <a:effectLst/>
                          <a:uLnTx/>
                          <a:uFillTx/>
                          <a:latin typeface="+mn-lt"/>
                          <a:ea typeface="+mn-ea"/>
                          <a:cs typeface="+mn-cs"/>
                        </a:rPr>
                        <a:t>. [Online Image]. 21 May 2016. &lt;http://li155-94.members.linode.com/myscope/sem/practice/principles/layout.php&gt;</a:t>
                      </a:r>
                    </a:p>
                  </a:txBody>
                  <a:tcPr marR="365760" marT="91440" marB="91440"/>
                </a:tc>
              </a:tr>
            </a:tbl>
          </a:graphicData>
        </a:graphic>
      </p:graphicFrame>
    </p:spTree>
    <p:extLst>
      <p:ext uri="{BB962C8B-B14F-4D97-AF65-F5344CB8AC3E}">
        <p14:creationId xmlns:p14="http://schemas.microsoft.com/office/powerpoint/2010/main" val="327723769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Image References</a:t>
            </a:r>
            <a:endParaRPr lang="en-US" dirty="0"/>
          </a:p>
        </p:txBody>
      </p:sp>
      <p:sp>
        <p:nvSpPr>
          <p:cNvPr id="3" name="Slide Number Placeholder 2"/>
          <p:cNvSpPr>
            <a:spLocks noGrp="1"/>
          </p:cNvSpPr>
          <p:nvPr>
            <p:ph type="sldNum" sz="quarter" idx="12"/>
          </p:nvPr>
        </p:nvSpPr>
        <p:spPr/>
        <p:txBody>
          <a:bodyPr/>
          <a:lstStyle/>
          <a:p>
            <a:fld id="{933591AE-FACB-47FB-8AAC-14349F9948F4}" type="slidenum">
              <a:rPr lang="en-US" smtClean="0"/>
              <a:t>29</a:t>
            </a:fld>
            <a:endParaRPr lang="en-US"/>
          </a:p>
        </p:txBody>
      </p:sp>
      <p:graphicFrame>
        <p:nvGraphicFramePr>
          <p:cNvPr id="7" name="Table Placeholder 6"/>
          <p:cNvGraphicFramePr>
            <a:graphicFrameLocks noGrp="1"/>
          </p:cNvGraphicFramePr>
          <p:nvPr>
            <p:ph type="tbl" sz="quarter" idx="13"/>
            <p:extLst>
              <p:ext uri="{D42A27DB-BD31-4B8C-83A1-F6EECF244321}">
                <p14:modId xmlns:p14="http://schemas.microsoft.com/office/powerpoint/2010/main" val="1708779600"/>
              </p:ext>
            </p:extLst>
          </p:nvPr>
        </p:nvGraphicFramePr>
        <p:xfrm>
          <a:off x="-4314" y="1097280"/>
          <a:ext cx="9148314" cy="3750155"/>
        </p:xfrm>
        <a:graphic>
          <a:graphicData uri="http://schemas.openxmlformats.org/drawingml/2006/table">
            <a:tbl>
              <a:tblPr firstRow="1" bandRow="1">
                <a:tableStyleId>{69CF1AB2-1976-4502-BF36-3FF5EA218861}</a:tableStyleId>
              </a:tblPr>
              <a:tblGrid>
                <a:gridCol w="1680715"/>
                <a:gridCol w="7467599"/>
              </a:tblGrid>
              <a:tr h="787276">
                <a:tc>
                  <a:txBody>
                    <a:bodyPr/>
                    <a:lstStyle/>
                    <a:p>
                      <a:pPr algn="ctr"/>
                      <a:r>
                        <a:rPr lang="en-US" sz="1600" b="1" dirty="0" smtClean="0"/>
                        <a:t>Slide 15</a:t>
                      </a:r>
                      <a:endParaRPr lang="en-US" sz="1600" b="1" dirty="0"/>
                    </a:p>
                  </a:txBody>
                  <a:tcPr anchor="ctr"/>
                </a:tc>
                <a:tc>
                  <a:txBody>
                    <a:bodyPr/>
                    <a:lstStyle/>
                    <a:p>
                      <a:pPr marL="228600" marR="0" lvl="0" indent="0" algn="l" defTabSz="914400" rtl="0" eaLnBrk="1" fontAlgn="auto" latinLnBrk="0" hangingPunct="1">
                        <a:lnSpc>
                          <a:spcPct val="100000"/>
                        </a:lnSpc>
                        <a:spcBef>
                          <a:spcPts val="0"/>
                        </a:spcBef>
                        <a:spcAft>
                          <a:spcPts val="600"/>
                        </a:spcAft>
                        <a:buClrTx/>
                        <a:buSzTx/>
                        <a:buFont typeface="Wingdings 2" pitchFamily="18" charset="2"/>
                        <a:buNone/>
                        <a:tabLst/>
                        <a:defRPr/>
                      </a:pPr>
                      <a:r>
                        <a:rPr kumimoji="0" lang="en-US" sz="1600" b="0" i="0" u="none" strike="noStrike" kern="1200" cap="none" spc="0" normalizeH="0" baseline="0" dirty="0" err="1" smtClean="0">
                          <a:ln>
                            <a:noFill/>
                          </a:ln>
                          <a:solidFill>
                            <a:prstClr val="black"/>
                          </a:solidFill>
                          <a:effectLst/>
                          <a:uLnTx/>
                          <a:uFillTx/>
                          <a:latin typeface="+mn-lt"/>
                          <a:ea typeface="+mn-ea"/>
                          <a:cs typeface="+mn-cs"/>
                        </a:rPr>
                        <a:t>Conidium</a:t>
                      </a:r>
                      <a:r>
                        <a:rPr kumimoji="0" lang="en-US" sz="1600" b="0" i="0" u="none" strike="noStrike" kern="1200" cap="none" spc="0" normalizeH="0" baseline="0" dirty="0" smtClean="0">
                          <a:ln>
                            <a:noFill/>
                          </a:ln>
                          <a:solidFill>
                            <a:prstClr val="black"/>
                          </a:solidFill>
                          <a:effectLst/>
                          <a:uLnTx/>
                          <a:uFillTx/>
                          <a:latin typeface="+mn-lt"/>
                          <a:ea typeface="+mn-ea"/>
                          <a:cs typeface="+mn-cs"/>
                        </a:rPr>
                        <a:t>. </a:t>
                      </a:r>
                      <a:r>
                        <a:rPr kumimoji="0" lang="en-US" sz="1600" b="0" i="0" u="none" strike="noStrike" kern="1200" cap="none" spc="0" normalizeH="0" baseline="0" dirty="0" err="1" smtClean="0">
                          <a:ln>
                            <a:noFill/>
                          </a:ln>
                          <a:solidFill>
                            <a:prstClr val="black"/>
                          </a:solidFill>
                          <a:effectLst/>
                          <a:uLnTx/>
                          <a:uFillTx/>
                          <a:latin typeface="+mn-lt"/>
                          <a:ea typeface="+mn-ea"/>
                          <a:cs typeface="+mn-cs"/>
                        </a:rPr>
                        <a:t>Gans</a:t>
                      </a:r>
                      <a:r>
                        <a:rPr kumimoji="0" lang="en-US" sz="1600" b="0" i="0" u="none" strike="noStrike" kern="1200" cap="none" spc="0" normalizeH="0" baseline="0" dirty="0" smtClean="0">
                          <a:ln>
                            <a:noFill/>
                          </a:ln>
                          <a:solidFill>
                            <a:prstClr val="black"/>
                          </a:solidFill>
                          <a:effectLst/>
                          <a:uLnTx/>
                          <a:uFillTx/>
                          <a:latin typeface="+mn-lt"/>
                          <a:ea typeface="+mn-ea"/>
                          <a:cs typeface="+mn-cs"/>
                        </a:rPr>
                        <a:t>, Murray. [Online Image]. 21 May 2016. &lt;http://murry-gans.blogspot.com/2013_04_01_archive.html&gt;</a:t>
                      </a:r>
                    </a:p>
                  </a:txBody>
                  <a:tcPr marR="365760" marT="91440" marB="91440"/>
                </a:tc>
              </a:tr>
              <a:tr h="814039">
                <a:tc>
                  <a:txBody>
                    <a:bodyPr/>
                    <a:lstStyle/>
                    <a:p>
                      <a:pPr algn="ctr"/>
                      <a:r>
                        <a:rPr lang="en-US" sz="1600" b="1" dirty="0" smtClean="0"/>
                        <a:t>Slide 19</a:t>
                      </a:r>
                      <a:endParaRPr lang="en-US" sz="1600" b="1" dirty="0"/>
                    </a:p>
                  </a:txBody>
                  <a:tcPr anchor="ctr"/>
                </a:tc>
                <a:tc>
                  <a:txBody>
                    <a:bodyPr/>
                    <a:lstStyle/>
                    <a:p>
                      <a:pPr marL="228600" marR="0" lvl="0" indent="0" algn="l" defTabSz="914400" rtl="0" eaLnBrk="1" fontAlgn="auto" latinLnBrk="0" hangingPunct="1">
                        <a:lnSpc>
                          <a:spcPct val="100000"/>
                        </a:lnSpc>
                        <a:spcBef>
                          <a:spcPts val="0"/>
                        </a:spcBef>
                        <a:spcAft>
                          <a:spcPts val="600"/>
                        </a:spcAft>
                        <a:buClrTx/>
                        <a:buSzTx/>
                        <a:buFont typeface="Wingdings 2" pitchFamily="18" charset="2"/>
                        <a:buNone/>
                        <a:tabLst/>
                        <a:defRPr/>
                      </a:pPr>
                      <a:r>
                        <a:rPr kumimoji="0" lang="en-US" sz="1600" b="0" i="0" u="none" strike="noStrike" kern="1200" cap="none" spc="0" normalizeH="0" baseline="0" dirty="0" smtClean="0">
                          <a:ln>
                            <a:noFill/>
                          </a:ln>
                          <a:solidFill>
                            <a:prstClr val="black"/>
                          </a:solidFill>
                          <a:effectLst/>
                          <a:uLnTx/>
                          <a:uFillTx/>
                          <a:latin typeface="+mn-lt"/>
                          <a:ea typeface="+mn-ea"/>
                          <a:cs typeface="+mn-cs"/>
                        </a:rPr>
                        <a:t>Scanning Tunneling Microscope. [Online Image]. 22 May 2016. &lt;https://en.wikipedia.org/wiki/Scanning_tunneling_microscope#/media/File:ScanningTunnelingMicroscope_schematic.png&gt;</a:t>
                      </a:r>
                    </a:p>
                  </a:txBody>
                  <a:tcPr marR="365760" marT="91440" marB="91440"/>
                </a:tc>
              </a:tr>
              <a:tr h="814039">
                <a:tc>
                  <a:txBody>
                    <a:bodyPr/>
                    <a:lstStyle/>
                    <a:p>
                      <a:pPr algn="ctr"/>
                      <a:r>
                        <a:rPr lang="en-US" sz="1600" b="1" dirty="0" smtClean="0"/>
                        <a:t>Slide 20</a:t>
                      </a:r>
                      <a:endParaRPr lang="en-US" sz="1600" b="1" dirty="0"/>
                    </a:p>
                  </a:txBody>
                  <a:tcPr anchor="ctr"/>
                </a:tc>
                <a:tc>
                  <a:txBody>
                    <a:bodyPr/>
                    <a:lstStyle/>
                    <a:p>
                      <a:pPr marL="228600" marR="0" lvl="0" indent="0" algn="l" defTabSz="914400" rtl="0" eaLnBrk="1" fontAlgn="auto" latinLnBrk="0" hangingPunct="1">
                        <a:lnSpc>
                          <a:spcPct val="100000"/>
                        </a:lnSpc>
                        <a:spcBef>
                          <a:spcPts val="0"/>
                        </a:spcBef>
                        <a:spcAft>
                          <a:spcPts val="600"/>
                        </a:spcAft>
                        <a:buClrTx/>
                        <a:buSzTx/>
                        <a:buFont typeface="Wingdings 2" pitchFamily="18" charset="2"/>
                        <a:buNone/>
                        <a:tabLst/>
                        <a:defRPr/>
                      </a:pPr>
                      <a:r>
                        <a:rPr kumimoji="0" lang="en-US" sz="1600" b="0" i="0" u="none" strike="noStrike" kern="1200" cap="none" spc="0" normalizeH="0" baseline="0" dirty="0" smtClean="0">
                          <a:ln>
                            <a:noFill/>
                          </a:ln>
                          <a:solidFill>
                            <a:prstClr val="black"/>
                          </a:solidFill>
                          <a:effectLst/>
                          <a:uLnTx/>
                          <a:uFillTx/>
                          <a:latin typeface="+mn-lt"/>
                          <a:ea typeface="+mn-ea"/>
                          <a:cs typeface="+mn-cs"/>
                        </a:rPr>
                        <a:t>Pt and Ni. Richmond, Michael. [Online Image]. 22 May 2016. &lt;http://spiff.rit.edu/classes/phys314/lectures/stm/stm.html&gt;</a:t>
                      </a:r>
                    </a:p>
                    <a:p>
                      <a:pPr marL="228600" marR="0" lvl="0" indent="0" algn="l" defTabSz="914400" rtl="0" eaLnBrk="1" fontAlgn="auto" latinLnBrk="0" hangingPunct="1">
                        <a:lnSpc>
                          <a:spcPct val="100000"/>
                        </a:lnSpc>
                        <a:spcBef>
                          <a:spcPts val="0"/>
                        </a:spcBef>
                        <a:spcAft>
                          <a:spcPts val="600"/>
                        </a:spcAft>
                        <a:buClrTx/>
                        <a:buSzTx/>
                        <a:buFont typeface="Wingdings 2" pitchFamily="18" charset="2"/>
                        <a:buNone/>
                        <a:tabLst/>
                        <a:defRPr/>
                      </a:pPr>
                      <a:r>
                        <a:rPr kumimoji="0" lang="en-US" sz="1600" b="0" i="0" u="none" strike="noStrike" kern="1200" cap="none" spc="0" normalizeH="0" baseline="0" dirty="0" smtClean="0">
                          <a:ln>
                            <a:noFill/>
                          </a:ln>
                          <a:solidFill>
                            <a:prstClr val="black"/>
                          </a:solidFill>
                          <a:effectLst/>
                          <a:uLnTx/>
                          <a:uFillTx/>
                          <a:latin typeface="+mn-lt"/>
                          <a:ea typeface="+mn-ea"/>
                          <a:cs typeface="+mn-cs"/>
                        </a:rPr>
                        <a:t>STM. [Online Image]. 22 May 2016. &lt;http://www.uwec.edu/Matsci/center/instrumentation/&gt;</a:t>
                      </a:r>
                    </a:p>
                  </a:txBody>
                  <a:tcPr marR="365760" marT="91440" marB="91440"/>
                </a:tc>
              </a:tr>
              <a:tr h="814039">
                <a:tc>
                  <a:txBody>
                    <a:bodyPr/>
                    <a:lstStyle/>
                    <a:p>
                      <a:pPr algn="ctr"/>
                      <a:r>
                        <a:rPr lang="en-US" sz="1600" b="1" dirty="0" smtClean="0"/>
                        <a:t>Slide 21</a:t>
                      </a:r>
                      <a:endParaRPr lang="en-US" sz="1600" b="1" dirty="0"/>
                    </a:p>
                  </a:txBody>
                  <a:tcPr anchor="ctr"/>
                </a:tc>
                <a:tc>
                  <a:txBody>
                    <a:bodyPr/>
                    <a:lstStyle/>
                    <a:p>
                      <a:pPr marL="228600" marR="0" lvl="0" indent="0" algn="l" defTabSz="914400" rtl="0" eaLnBrk="1" fontAlgn="auto" latinLnBrk="0" hangingPunct="1">
                        <a:lnSpc>
                          <a:spcPct val="100000"/>
                        </a:lnSpc>
                        <a:spcBef>
                          <a:spcPts val="0"/>
                        </a:spcBef>
                        <a:spcAft>
                          <a:spcPts val="600"/>
                        </a:spcAft>
                        <a:buClrTx/>
                        <a:buSzTx/>
                        <a:buFont typeface="Wingdings 2" pitchFamily="18" charset="2"/>
                        <a:buNone/>
                        <a:tabLst/>
                        <a:defRPr/>
                      </a:pPr>
                      <a:r>
                        <a:rPr kumimoji="0" lang="en-US" sz="1600" b="0" i="0" u="none" strike="noStrike" kern="1200" cap="none" spc="0" normalizeH="0" baseline="0" dirty="0" smtClean="0">
                          <a:ln>
                            <a:noFill/>
                          </a:ln>
                          <a:solidFill>
                            <a:prstClr val="black"/>
                          </a:solidFill>
                          <a:effectLst/>
                          <a:uLnTx/>
                          <a:uFillTx/>
                          <a:latin typeface="+mn-lt"/>
                          <a:ea typeface="+mn-ea"/>
                          <a:cs typeface="+mn-cs"/>
                        </a:rPr>
                        <a:t>AFM. </a:t>
                      </a:r>
                      <a:r>
                        <a:rPr kumimoji="0" lang="en-US" sz="1600" b="0" i="0" u="none" strike="noStrike" kern="1200" cap="none" spc="0" normalizeH="0" baseline="0" dirty="0" err="1" smtClean="0">
                          <a:ln>
                            <a:noFill/>
                          </a:ln>
                          <a:solidFill>
                            <a:prstClr val="black"/>
                          </a:solidFill>
                          <a:effectLst/>
                          <a:uLnTx/>
                          <a:uFillTx/>
                          <a:latin typeface="+mn-lt"/>
                          <a:ea typeface="+mn-ea"/>
                          <a:cs typeface="+mn-cs"/>
                        </a:rPr>
                        <a:t>Hansma</a:t>
                      </a:r>
                      <a:r>
                        <a:rPr kumimoji="0" lang="en-US" sz="1600" b="0" i="0" u="none" strike="noStrike" kern="1200" cap="none" spc="0" normalizeH="0" baseline="0" dirty="0" smtClean="0">
                          <a:ln>
                            <a:noFill/>
                          </a:ln>
                          <a:solidFill>
                            <a:prstClr val="black"/>
                          </a:solidFill>
                          <a:effectLst/>
                          <a:uLnTx/>
                          <a:uFillTx/>
                          <a:latin typeface="+mn-lt"/>
                          <a:ea typeface="+mn-ea"/>
                          <a:cs typeface="+mn-cs"/>
                        </a:rPr>
                        <a:t>, Helen. [Online Image]. 22 May 2016. &lt;http://web.physics.ucsb.edu/~hhansma/biomolecules.htm&gt;</a:t>
                      </a:r>
                    </a:p>
                  </a:txBody>
                  <a:tcPr marR="365760" marT="91440" marB="91440"/>
                </a:tc>
              </a:tr>
            </a:tbl>
          </a:graphicData>
        </a:graphic>
      </p:graphicFrame>
    </p:spTree>
    <p:extLst>
      <p:ext uri="{BB962C8B-B14F-4D97-AF65-F5344CB8AC3E}">
        <p14:creationId xmlns:p14="http://schemas.microsoft.com/office/powerpoint/2010/main" val="8846487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0-D Nanoparticles</a:t>
            </a:r>
          </a:p>
        </p:txBody>
      </p:sp>
      <p:pic>
        <p:nvPicPr>
          <p:cNvPr id="4" name="Content Placeholder 3"/>
          <p:cNvPicPr>
            <a:picLocks noGrp="1" noChangeAspect="1"/>
          </p:cNvPicPr>
          <p:nvPr>
            <p:ph sz="quarter" idx="4"/>
          </p:nvPr>
        </p:nvPicPr>
        <p:blipFill>
          <a:blip r:embed="rId2"/>
          <a:stretch>
            <a:fillRect/>
          </a:stretch>
        </p:blipFill>
        <p:spPr>
          <a:xfrm>
            <a:off x="1445175" y="2834674"/>
            <a:ext cx="6253651" cy="3117638"/>
          </a:xfrm>
          <a:prstGeom prst="rect">
            <a:avLst/>
          </a:prstGeom>
          <a:ln>
            <a:solidFill>
              <a:schemeClr val="bg1">
                <a:lumMod val="50000"/>
              </a:schemeClr>
            </a:solidFill>
          </a:ln>
        </p:spPr>
      </p:pic>
      <p:sp>
        <p:nvSpPr>
          <p:cNvPr id="5" name="Content Placeholder 4"/>
          <p:cNvSpPr>
            <a:spLocks noGrp="1"/>
          </p:cNvSpPr>
          <p:nvPr>
            <p:ph sz="quarter" idx="13"/>
          </p:nvPr>
        </p:nvSpPr>
        <p:spPr>
          <a:xfrm>
            <a:off x="722587" y="1600200"/>
            <a:ext cx="7698826" cy="4526280"/>
          </a:xfrm>
        </p:spPr>
        <p:txBody>
          <a:bodyPr/>
          <a:lstStyle/>
          <a:p>
            <a:pPr algn="ctr"/>
            <a:r>
              <a:rPr lang="en-US" dirty="0"/>
              <a:t>Color </a:t>
            </a:r>
            <a:r>
              <a:rPr lang="en-US" dirty="0" smtClean="0"/>
              <a:t>of a </a:t>
            </a:r>
            <a:r>
              <a:rPr lang="en-US" dirty="0"/>
              <a:t>nanoparticle solution is dependent on nanoparticle </a:t>
            </a:r>
            <a:r>
              <a:rPr lang="en-US" dirty="0" smtClean="0"/>
              <a:t>size.</a:t>
            </a:r>
          </a:p>
          <a:p>
            <a:pPr algn="ctr"/>
            <a:endParaRPr lang="en-US" dirty="0"/>
          </a:p>
          <a:p>
            <a:pPr algn="ctr"/>
            <a:endParaRPr lang="en-US" dirty="0"/>
          </a:p>
          <a:p>
            <a:pPr algn="ctr"/>
            <a:endParaRPr lang="en-US" dirty="0"/>
          </a:p>
        </p:txBody>
      </p:sp>
      <p:sp>
        <p:nvSpPr>
          <p:cNvPr id="7" name="Slide Number Placeholder 6"/>
          <p:cNvSpPr>
            <a:spLocks noGrp="1"/>
          </p:cNvSpPr>
          <p:nvPr>
            <p:ph type="sldNum" sz="quarter" idx="12"/>
          </p:nvPr>
        </p:nvSpPr>
        <p:spPr/>
        <p:txBody>
          <a:bodyPr/>
          <a:lstStyle/>
          <a:p>
            <a:fld id="{933591AE-FACB-47FB-8AAC-14349F9948F4}" type="slidenum">
              <a:rPr lang="en-US" smtClean="0"/>
              <a:t>3</a:t>
            </a:fld>
            <a:endParaRPr lang="en-US"/>
          </a:p>
        </p:txBody>
      </p:sp>
    </p:spTree>
    <p:extLst>
      <p:ext uri="{BB962C8B-B14F-4D97-AF65-F5344CB8AC3E}">
        <p14:creationId xmlns:p14="http://schemas.microsoft.com/office/powerpoint/2010/main" val="31618984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Image References</a:t>
            </a:r>
            <a:endParaRPr lang="en-US" dirty="0"/>
          </a:p>
        </p:txBody>
      </p:sp>
      <p:sp>
        <p:nvSpPr>
          <p:cNvPr id="3" name="Slide Number Placeholder 2"/>
          <p:cNvSpPr>
            <a:spLocks noGrp="1"/>
          </p:cNvSpPr>
          <p:nvPr>
            <p:ph type="sldNum" sz="quarter" idx="12"/>
          </p:nvPr>
        </p:nvSpPr>
        <p:spPr/>
        <p:txBody>
          <a:bodyPr/>
          <a:lstStyle/>
          <a:p>
            <a:fld id="{933591AE-FACB-47FB-8AAC-14349F9948F4}" type="slidenum">
              <a:rPr lang="en-US" smtClean="0"/>
              <a:t>30</a:t>
            </a:fld>
            <a:endParaRPr lang="en-US"/>
          </a:p>
        </p:txBody>
      </p:sp>
      <p:graphicFrame>
        <p:nvGraphicFramePr>
          <p:cNvPr id="5" name="Table Placeholder 6"/>
          <p:cNvGraphicFramePr>
            <a:graphicFrameLocks noGrp="1"/>
          </p:cNvGraphicFramePr>
          <p:nvPr>
            <p:ph type="tbl" sz="quarter" idx="13"/>
            <p:extLst>
              <p:ext uri="{D42A27DB-BD31-4B8C-83A1-F6EECF244321}">
                <p14:modId xmlns:p14="http://schemas.microsoft.com/office/powerpoint/2010/main" val="321635080"/>
              </p:ext>
            </p:extLst>
          </p:nvPr>
        </p:nvGraphicFramePr>
        <p:xfrm>
          <a:off x="0" y="1096963"/>
          <a:ext cx="9148314" cy="914400"/>
        </p:xfrm>
        <a:graphic>
          <a:graphicData uri="http://schemas.openxmlformats.org/drawingml/2006/table">
            <a:tbl>
              <a:tblPr firstRow="1" bandRow="1">
                <a:tableStyleId>{69CF1AB2-1976-4502-BF36-3FF5EA218861}</a:tableStyleId>
              </a:tblPr>
              <a:tblGrid>
                <a:gridCol w="1680715"/>
                <a:gridCol w="7467599"/>
              </a:tblGrid>
              <a:tr h="0">
                <a:tc>
                  <a:txBody>
                    <a:bodyPr/>
                    <a:lstStyle/>
                    <a:p>
                      <a:pPr algn="ctr"/>
                      <a:r>
                        <a:rPr lang="en-US" sz="1600" b="1" dirty="0" smtClean="0"/>
                        <a:t>Slide 22</a:t>
                      </a:r>
                      <a:endParaRPr lang="en-US" sz="1600" b="1" dirty="0"/>
                    </a:p>
                  </a:txBody>
                  <a:tcPr anchor="ctr"/>
                </a:tc>
                <a:tc>
                  <a:txBody>
                    <a:bodyPr/>
                    <a:lstStyle/>
                    <a:p>
                      <a:pPr marL="228600" marR="0" indent="0" algn="l" defTabSz="914400" rtl="0" eaLnBrk="1" fontAlgn="auto" latinLnBrk="0" hangingPunct="1">
                        <a:lnSpc>
                          <a:spcPct val="100000"/>
                        </a:lnSpc>
                        <a:spcBef>
                          <a:spcPts val="0"/>
                        </a:spcBef>
                        <a:spcAft>
                          <a:spcPts val="0"/>
                        </a:spcAft>
                        <a:buClrTx/>
                        <a:buSzTx/>
                        <a:buFontTx/>
                        <a:buNone/>
                        <a:tabLst/>
                        <a:defRPr/>
                      </a:pPr>
                      <a:r>
                        <a:rPr lang="en-US" sz="1600" b="0" i="0" dirty="0" smtClean="0"/>
                        <a:t>Butterfly</a:t>
                      </a:r>
                      <a:r>
                        <a:rPr lang="en-US" sz="1600" b="0" i="0" baseline="0" dirty="0" smtClean="0"/>
                        <a:t> Wing. </a:t>
                      </a:r>
                      <a:r>
                        <a:rPr lang="en-US" sz="1600" b="0" i="0" baseline="0" dirty="0" err="1" smtClean="0"/>
                        <a:t>NanoSurf</a:t>
                      </a:r>
                      <a:r>
                        <a:rPr lang="en-US" sz="1600" b="0" i="0" baseline="0" dirty="0" smtClean="0"/>
                        <a:t>. [</a:t>
                      </a:r>
                      <a:r>
                        <a:rPr lang="en-US" sz="1600" b="0" i="1" baseline="0" dirty="0" smtClean="0"/>
                        <a:t>Online Image</a:t>
                      </a:r>
                      <a:r>
                        <a:rPr lang="en-US" sz="1600" b="0" i="0" baseline="0" dirty="0" smtClean="0"/>
                        <a:t>]. 22 May 2016. &lt;https://www.nanosurf.com/en/application/70-butterfly-wings-a-fragile-biological-nanostructure&gt;</a:t>
                      </a:r>
                      <a:endParaRPr lang="en-US" sz="1600" b="0" i="0" dirty="0" smtClean="0"/>
                    </a:p>
                  </a:txBody>
                  <a:tcPr marR="365760" marT="91440" marB="91440"/>
                </a:tc>
              </a:tr>
            </a:tbl>
          </a:graphicData>
        </a:graphic>
      </p:graphicFrame>
    </p:spTree>
    <p:extLst>
      <p:ext uri="{BB962C8B-B14F-4D97-AF65-F5344CB8AC3E}">
        <p14:creationId xmlns:p14="http://schemas.microsoft.com/office/powerpoint/2010/main" val="29815408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UV-Vis Absorption</a:t>
            </a:r>
            <a:endParaRPr lang="en-US" dirty="0"/>
          </a:p>
        </p:txBody>
      </p:sp>
      <p:sp>
        <p:nvSpPr>
          <p:cNvPr id="3" name="Content Placeholder 2"/>
          <p:cNvSpPr>
            <a:spLocks noGrp="1"/>
          </p:cNvSpPr>
          <p:nvPr>
            <p:ph idx="1"/>
          </p:nvPr>
        </p:nvSpPr>
        <p:spPr/>
        <p:txBody>
          <a:bodyPr/>
          <a:lstStyle/>
          <a:p>
            <a:r>
              <a:rPr lang="en-US" dirty="0" smtClean="0"/>
              <a:t>Gives quantitative measure of color.</a:t>
            </a:r>
          </a:p>
          <a:p>
            <a:r>
              <a:rPr lang="en-US" dirty="0" smtClean="0"/>
              <a:t>What wavelengths are absorbed?</a:t>
            </a:r>
          </a:p>
          <a:p>
            <a:r>
              <a:rPr lang="en-US" dirty="0" smtClean="0"/>
              <a:t>What wavelengths are transmitted?</a:t>
            </a:r>
            <a:endParaRPr lang="en-US" dirty="0"/>
          </a:p>
        </p:txBody>
      </p:sp>
      <p:sp>
        <p:nvSpPr>
          <p:cNvPr id="4" name="Slide Number Placeholder 3"/>
          <p:cNvSpPr>
            <a:spLocks noGrp="1"/>
          </p:cNvSpPr>
          <p:nvPr>
            <p:ph type="sldNum" sz="quarter" idx="12"/>
          </p:nvPr>
        </p:nvSpPr>
        <p:spPr/>
        <p:txBody>
          <a:bodyPr/>
          <a:lstStyle/>
          <a:p>
            <a:fld id="{933591AE-FACB-47FB-8AAC-14349F9948F4}" type="slidenum">
              <a:rPr lang="en-US" smtClean="0"/>
              <a:t>4</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784" y="2941637"/>
            <a:ext cx="7954432" cy="3281363"/>
          </a:xfrm>
          <a:prstGeom prst="rect">
            <a:avLst/>
          </a:prstGeom>
        </p:spPr>
      </p:pic>
      <p:sp>
        <p:nvSpPr>
          <p:cNvPr id="6" name="TextBox 5"/>
          <p:cNvSpPr txBox="1"/>
          <p:nvPr/>
        </p:nvSpPr>
        <p:spPr>
          <a:xfrm>
            <a:off x="1110343" y="5805250"/>
            <a:ext cx="3924300" cy="369332"/>
          </a:xfrm>
          <a:prstGeom prst="rect">
            <a:avLst/>
          </a:prstGeom>
          <a:noFill/>
        </p:spPr>
        <p:txBody>
          <a:bodyPr wrap="square" rtlCol="0">
            <a:spAutoFit/>
          </a:bodyPr>
          <a:lstStyle/>
          <a:p>
            <a:r>
              <a:rPr lang="en-US" dirty="0" smtClean="0"/>
              <a:t>Source: </a:t>
            </a:r>
            <a:r>
              <a:rPr lang="en-US" dirty="0" err="1" smtClean="0"/>
              <a:t>Cytodiagnostics</a:t>
            </a:r>
            <a:endParaRPr lang="en-US" dirty="0"/>
          </a:p>
        </p:txBody>
      </p:sp>
    </p:spTree>
    <p:extLst>
      <p:ext uri="{BB962C8B-B14F-4D97-AF65-F5344CB8AC3E}">
        <p14:creationId xmlns:p14="http://schemas.microsoft.com/office/powerpoint/2010/main" val="217860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UV-Vis Spectrometer</a:t>
            </a:r>
            <a:endParaRPr lang="en-US" dirty="0"/>
          </a:p>
        </p:txBody>
      </p:sp>
      <p:sp>
        <p:nvSpPr>
          <p:cNvPr id="4" name="Slide Number Placeholder 3"/>
          <p:cNvSpPr>
            <a:spLocks noGrp="1"/>
          </p:cNvSpPr>
          <p:nvPr>
            <p:ph type="sldNum" sz="quarter" idx="12"/>
          </p:nvPr>
        </p:nvSpPr>
        <p:spPr/>
        <p:txBody>
          <a:bodyPr/>
          <a:lstStyle/>
          <a:p>
            <a:fld id="{933591AE-FACB-47FB-8AAC-14349F9948F4}" type="slidenum">
              <a:rPr lang="en-US" smtClean="0"/>
              <a:t>5</a:t>
            </a:fld>
            <a:endParaRPr lang="en-US"/>
          </a:p>
        </p:txBody>
      </p:sp>
      <p:pic>
        <p:nvPicPr>
          <p:cNvPr id="5" name="Picture 7" descr="SpectroVis Plus"/>
          <p:cNvPicPr>
            <a:picLocks noGrp="1" noChangeAspect="1" noChangeArrowheads="1"/>
          </p:cNvPicPr>
          <p:nvPr>
            <p:ph idx="1"/>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5218" t="7730" r="13043" b="3381"/>
          <a:stretch>
            <a:fillRect/>
          </a:stretch>
        </p:blipFill>
        <p:spPr bwMode="auto">
          <a:xfrm>
            <a:off x="201926" y="1420547"/>
            <a:ext cx="2999748" cy="2091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228600" y="3619500"/>
            <a:ext cx="2781300" cy="369332"/>
          </a:xfrm>
          <a:prstGeom prst="rect">
            <a:avLst/>
          </a:prstGeom>
          <a:noFill/>
        </p:spPr>
        <p:txBody>
          <a:bodyPr wrap="square" rtlCol="0">
            <a:spAutoFit/>
          </a:bodyPr>
          <a:lstStyle/>
          <a:p>
            <a:r>
              <a:rPr lang="en-US" dirty="0" smtClean="0"/>
              <a:t>Source: Vernier</a:t>
            </a:r>
            <a:endParaRPr lang="en-US"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1420547"/>
            <a:ext cx="3810000" cy="2828925"/>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85950" y="3668057"/>
            <a:ext cx="3810000" cy="2638425"/>
          </a:xfrm>
          <a:prstGeom prst="rect">
            <a:avLst/>
          </a:prstGeom>
        </p:spPr>
      </p:pic>
    </p:spTree>
    <p:extLst>
      <p:ext uri="{BB962C8B-B14F-4D97-AF65-F5344CB8AC3E}">
        <p14:creationId xmlns:p14="http://schemas.microsoft.com/office/powerpoint/2010/main" val="20738104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 Light Scattering (DLS)</a:t>
            </a:r>
            <a:endParaRPr lang="en-US" dirty="0"/>
          </a:p>
        </p:txBody>
      </p:sp>
      <p:sp>
        <p:nvSpPr>
          <p:cNvPr id="3" name="Slide Number Placeholder 2"/>
          <p:cNvSpPr>
            <a:spLocks noGrp="1"/>
          </p:cNvSpPr>
          <p:nvPr>
            <p:ph type="sldNum" sz="quarter" idx="12"/>
          </p:nvPr>
        </p:nvSpPr>
        <p:spPr/>
        <p:txBody>
          <a:bodyPr/>
          <a:lstStyle/>
          <a:p>
            <a:fld id="{933591AE-FACB-47FB-8AAC-14349F9948F4}" type="slidenum">
              <a:rPr lang="en-US" smtClean="0">
                <a:solidFill>
                  <a:prstClr val="black">
                    <a:tint val="75000"/>
                  </a:prstClr>
                </a:solidFill>
              </a:rPr>
              <a:pPr/>
              <a:t>6</a:t>
            </a:fld>
            <a:endParaRPr lang="en-US">
              <a:solidFill>
                <a:prstClr val="black">
                  <a:tint val="75000"/>
                </a:prstClr>
              </a:solidFill>
            </a:endParaRPr>
          </a:p>
        </p:txBody>
      </p:sp>
      <p:sp>
        <p:nvSpPr>
          <p:cNvPr id="5" name="Content Placeholder 4"/>
          <p:cNvSpPr>
            <a:spLocks noGrp="1"/>
          </p:cNvSpPr>
          <p:nvPr>
            <p:ph sz="quarter" idx="13"/>
          </p:nvPr>
        </p:nvSpPr>
        <p:spPr>
          <a:xfrm>
            <a:off x="0" y="1600200"/>
            <a:ext cx="9144000" cy="1763433"/>
          </a:xfrm>
        </p:spPr>
        <p:txBody>
          <a:bodyPr>
            <a:normAutofit/>
          </a:bodyPr>
          <a:lstStyle/>
          <a:p>
            <a:r>
              <a:rPr lang="en-US" dirty="0"/>
              <a:t>DLS measures the Brownian motion </a:t>
            </a:r>
            <a:r>
              <a:rPr lang="en-US" dirty="0" smtClean="0"/>
              <a:t>of </a:t>
            </a:r>
            <a:r>
              <a:rPr lang="en-US" dirty="0"/>
              <a:t>the nanoparticles and correlates this to particle size</a:t>
            </a:r>
          </a:p>
          <a:p>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3243" y="2615394"/>
            <a:ext cx="4538950" cy="3605223"/>
          </a:xfrm>
          <a:prstGeom prst="rect">
            <a:avLst/>
          </a:prstGeom>
        </p:spPr>
      </p:pic>
    </p:spTree>
    <p:extLst>
      <p:ext uri="{BB962C8B-B14F-4D97-AF65-F5344CB8AC3E}">
        <p14:creationId xmlns:p14="http://schemas.microsoft.com/office/powerpoint/2010/main" val="6875486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 Light Scattering (DLS)</a:t>
            </a:r>
            <a:endParaRPr lang="en-US" dirty="0"/>
          </a:p>
        </p:txBody>
      </p:sp>
      <p:sp>
        <p:nvSpPr>
          <p:cNvPr id="3" name="Slide Number Placeholder 2"/>
          <p:cNvSpPr>
            <a:spLocks noGrp="1"/>
          </p:cNvSpPr>
          <p:nvPr>
            <p:ph type="sldNum" sz="quarter" idx="12"/>
          </p:nvPr>
        </p:nvSpPr>
        <p:spPr/>
        <p:txBody>
          <a:bodyPr/>
          <a:lstStyle/>
          <a:p>
            <a:fld id="{933591AE-FACB-47FB-8AAC-14349F9948F4}" type="slidenum">
              <a:rPr lang="en-US" smtClean="0"/>
              <a:t>7</a:t>
            </a:fld>
            <a:endParaRPr lang="en-US"/>
          </a:p>
        </p:txBody>
      </p:sp>
      <p:sp>
        <p:nvSpPr>
          <p:cNvPr id="48" name="TextBox 5"/>
          <p:cNvSpPr txBox="1">
            <a:spLocks noChangeArrowheads="1"/>
          </p:cNvSpPr>
          <p:nvPr/>
        </p:nvSpPr>
        <p:spPr bwMode="auto">
          <a:xfrm>
            <a:off x="5743876" y="5946316"/>
            <a:ext cx="161864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200" dirty="0">
                <a:latin typeface="+mn-lt"/>
              </a:rPr>
              <a:t>Source: </a:t>
            </a:r>
            <a:r>
              <a:rPr lang="en-US" sz="1200" dirty="0" smtClean="0">
                <a:latin typeface="+mn-lt"/>
              </a:rPr>
              <a:t>NSC Students</a:t>
            </a:r>
            <a:endParaRPr lang="en-US" sz="1200" dirty="0">
              <a:latin typeface="+mn-lt"/>
            </a:endParaRPr>
          </a:p>
        </p:txBody>
      </p:sp>
      <p:pic>
        <p:nvPicPr>
          <p:cNvPr id="49" name="Picture 1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87478" y="1476230"/>
            <a:ext cx="4699322" cy="4470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 name="TextBox 49"/>
          <p:cNvSpPr txBox="1"/>
          <p:nvPr/>
        </p:nvSpPr>
        <p:spPr>
          <a:xfrm>
            <a:off x="513644" y="1935398"/>
            <a:ext cx="3657600" cy="523220"/>
          </a:xfrm>
          <a:prstGeom prst="rect">
            <a:avLst/>
          </a:prstGeom>
          <a:noFill/>
        </p:spPr>
        <p:txBody>
          <a:bodyPr wrap="square" rtlCol="0">
            <a:spAutoFit/>
          </a:bodyPr>
          <a:lstStyle/>
          <a:p>
            <a:pPr algn="ctr"/>
            <a:r>
              <a:rPr lang="en-US" sz="2800" dirty="0" smtClean="0"/>
              <a:t>DLS instrument</a:t>
            </a:r>
            <a:endParaRPr lang="en-US" sz="28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644" y="2743199"/>
            <a:ext cx="3320144" cy="2213429"/>
          </a:xfrm>
          <a:prstGeom prst="rect">
            <a:avLst/>
          </a:prstGeom>
        </p:spPr>
      </p:pic>
      <p:sp>
        <p:nvSpPr>
          <p:cNvPr id="8" name="TextBox 5"/>
          <p:cNvSpPr txBox="1">
            <a:spLocks noChangeArrowheads="1"/>
          </p:cNvSpPr>
          <p:nvPr/>
        </p:nvSpPr>
        <p:spPr bwMode="auto">
          <a:xfrm>
            <a:off x="1226373" y="5241209"/>
            <a:ext cx="18946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200" dirty="0" smtClean="0">
                <a:latin typeface="+mn-lt"/>
              </a:rPr>
              <a:t>Source: www.Malvern.com</a:t>
            </a:r>
            <a:endParaRPr lang="en-US" sz="1200" dirty="0">
              <a:latin typeface="+mn-lt"/>
            </a:endParaRPr>
          </a:p>
        </p:txBody>
      </p:sp>
    </p:spTree>
    <p:extLst>
      <p:ext uri="{BB962C8B-B14F-4D97-AF65-F5344CB8AC3E}">
        <p14:creationId xmlns:p14="http://schemas.microsoft.com/office/powerpoint/2010/main" val="25709405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Imaging Methods</a:t>
            </a:r>
            <a:endParaRPr lang="en-US" dirty="0"/>
          </a:p>
        </p:txBody>
      </p:sp>
      <p:sp>
        <p:nvSpPr>
          <p:cNvPr id="4" name="Slide Number Placeholder 3"/>
          <p:cNvSpPr>
            <a:spLocks noGrp="1"/>
          </p:cNvSpPr>
          <p:nvPr>
            <p:ph type="sldNum" sz="quarter" idx="12"/>
          </p:nvPr>
        </p:nvSpPr>
        <p:spPr/>
        <p:txBody>
          <a:bodyPr/>
          <a:lstStyle/>
          <a:p>
            <a:fld id="{933591AE-FACB-47FB-8AAC-14349F9948F4}" type="slidenum">
              <a:rPr lang="en-US" smtClean="0"/>
              <a:t>8</a:t>
            </a:fld>
            <a:endParaRPr lang="en-US"/>
          </a:p>
        </p:txBody>
      </p:sp>
      <p:sp>
        <p:nvSpPr>
          <p:cNvPr id="5" name="Content Placeholder 4"/>
          <p:cNvSpPr>
            <a:spLocks noGrp="1"/>
          </p:cNvSpPr>
          <p:nvPr>
            <p:ph sz="quarter" idx="13"/>
          </p:nvPr>
        </p:nvSpPr>
        <p:spPr>
          <a:xfrm>
            <a:off x="290286" y="1581090"/>
            <a:ext cx="4572000" cy="4526280"/>
          </a:xfrm>
        </p:spPr>
        <p:txBody>
          <a:bodyPr/>
          <a:lstStyle/>
          <a:p>
            <a:pPr>
              <a:spcAft>
                <a:spcPts val="0"/>
              </a:spcAft>
            </a:pPr>
            <a:r>
              <a:rPr lang="en-US" sz="2400" dirty="0"/>
              <a:t>Light (Optical) Microscopy</a:t>
            </a:r>
          </a:p>
          <a:p>
            <a:pPr>
              <a:spcAft>
                <a:spcPts val="0"/>
              </a:spcAft>
            </a:pPr>
            <a:r>
              <a:rPr lang="en-US" sz="2400" dirty="0" smtClean="0"/>
              <a:t>Electron </a:t>
            </a:r>
            <a:r>
              <a:rPr lang="en-US" sz="2400" dirty="0"/>
              <a:t>Microscopy</a:t>
            </a:r>
          </a:p>
          <a:p>
            <a:pPr marL="460375" indent="-234950">
              <a:spcAft>
                <a:spcPts val="0"/>
              </a:spcAft>
              <a:buFont typeface="Arial" panose="020B0604020202020204" pitchFamily="34" charset="0"/>
              <a:buChar char="•"/>
            </a:pPr>
            <a:r>
              <a:rPr lang="en-US" sz="2400" dirty="0"/>
              <a:t>TEM</a:t>
            </a:r>
          </a:p>
          <a:p>
            <a:pPr marL="460375" indent="-234950">
              <a:spcAft>
                <a:spcPts val="0"/>
              </a:spcAft>
              <a:buFont typeface="Arial" panose="020B0604020202020204" pitchFamily="34" charset="0"/>
              <a:buChar char="•"/>
            </a:pPr>
            <a:r>
              <a:rPr lang="en-US" sz="2400" dirty="0"/>
              <a:t>SEM</a:t>
            </a:r>
          </a:p>
          <a:p>
            <a:pPr>
              <a:spcAft>
                <a:spcPts val="0"/>
              </a:spcAft>
            </a:pPr>
            <a:r>
              <a:rPr lang="en-US" sz="2400" dirty="0" smtClean="0"/>
              <a:t>Scanning </a:t>
            </a:r>
            <a:r>
              <a:rPr lang="en-US" sz="2400" dirty="0"/>
              <a:t>Probe </a:t>
            </a:r>
            <a:r>
              <a:rPr lang="en-US" sz="2400" dirty="0" smtClean="0"/>
              <a:t>Microscopy</a:t>
            </a:r>
          </a:p>
          <a:p>
            <a:pPr marL="460375" indent="-234950">
              <a:spcAft>
                <a:spcPts val="0"/>
              </a:spcAft>
              <a:buFont typeface="Arial" panose="020B0604020202020204" pitchFamily="34" charset="0"/>
              <a:buChar char="•"/>
            </a:pPr>
            <a:r>
              <a:rPr lang="en-US" sz="2400" dirty="0" smtClean="0"/>
              <a:t>STM</a:t>
            </a:r>
          </a:p>
          <a:p>
            <a:pPr marL="460375" indent="-234950">
              <a:spcAft>
                <a:spcPts val="0"/>
              </a:spcAft>
              <a:buFont typeface="Arial" panose="020B0604020202020204" pitchFamily="34" charset="0"/>
              <a:buChar char="•"/>
            </a:pPr>
            <a:r>
              <a:rPr lang="en-US" sz="2400" dirty="0" smtClean="0"/>
              <a:t>AFM</a:t>
            </a:r>
          </a:p>
          <a:p>
            <a:pPr marL="460375" indent="-234950">
              <a:spcAft>
                <a:spcPts val="0"/>
              </a:spcAft>
              <a:buFont typeface="Arial" panose="020B0604020202020204" pitchFamily="34" charset="0"/>
              <a:buChar char="•"/>
            </a:pPr>
            <a:r>
              <a:rPr lang="en-US" sz="2400" dirty="0" err="1" smtClean="0"/>
              <a:t>Profilometry</a:t>
            </a:r>
            <a:endParaRPr lang="en-US" sz="2400" dirty="0" smtClean="0"/>
          </a:p>
          <a:p>
            <a:pPr marL="225425">
              <a:spcAft>
                <a:spcPts val="0"/>
              </a:spcAft>
            </a:pPr>
            <a:endParaRPr lang="en-US" sz="2400" dirty="0"/>
          </a:p>
          <a:p>
            <a:endParaRPr lang="en-US" dirty="0"/>
          </a:p>
        </p:txBody>
      </p:sp>
      <p:sp>
        <p:nvSpPr>
          <p:cNvPr id="3" name="TextBox 2"/>
          <p:cNvSpPr txBox="1"/>
          <p:nvPr/>
        </p:nvSpPr>
        <p:spPr>
          <a:xfrm>
            <a:off x="5762374" y="1581090"/>
            <a:ext cx="1967398" cy="400110"/>
          </a:xfrm>
          <a:prstGeom prst="rect">
            <a:avLst/>
          </a:prstGeom>
          <a:noFill/>
        </p:spPr>
        <p:txBody>
          <a:bodyPr wrap="none" rtlCol="0">
            <a:spAutoFit/>
          </a:bodyPr>
          <a:lstStyle/>
          <a:p>
            <a:r>
              <a:rPr lang="en-US" sz="2000" dirty="0" smtClean="0"/>
              <a:t>SEM micrograph</a:t>
            </a:r>
            <a:endParaRPr lang="en-US" sz="2000" dirty="0"/>
          </a:p>
        </p:txBody>
      </p:sp>
      <p:sp>
        <p:nvSpPr>
          <p:cNvPr id="8" name="TextBox 5"/>
          <p:cNvSpPr txBox="1">
            <a:spLocks noChangeArrowheads="1"/>
          </p:cNvSpPr>
          <p:nvPr/>
        </p:nvSpPr>
        <p:spPr bwMode="auto">
          <a:xfrm>
            <a:off x="5936749" y="5410200"/>
            <a:ext cx="161864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200" dirty="0">
                <a:latin typeface="+mn-lt"/>
              </a:rPr>
              <a:t>Source: </a:t>
            </a:r>
            <a:r>
              <a:rPr lang="en-US" sz="1200" dirty="0" smtClean="0">
                <a:latin typeface="+mn-lt"/>
              </a:rPr>
              <a:t>NSC Students</a:t>
            </a:r>
            <a:endParaRPr lang="en-US" sz="1200" dirty="0">
              <a:latin typeface="+mn-lt"/>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2957" y="2050411"/>
            <a:ext cx="3206231" cy="3200135"/>
          </a:xfrm>
          <a:prstGeom prst="rect">
            <a:avLst/>
          </a:prstGeom>
          <a:ln>
            <a:solidFill>
              <a:schemeClr val="bg1">
                <a:lumMod val="65000"/>
              </a:schemeClr>
            </a:solidFill>
          </a:ln>
        </p:spPr>
      </p:pic>
    </p:spTree>
    <p:extLst>
      <p:ext uri="{BB962C8B-B14F-4D97-AF65-F5344CB8AC3E}">
        <p14:creationId xmlns:p14="http://schemas.microsoft.com/office/powerpoint/2010/main" val="33115109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Resolution Limit</a:t>
            </a:r>
            <a:endParaRPr lang="en-US" dirty="0"/>
          </a:p>
        </p:txBody>
      </p:sp>
      <p:sp>
        <p:nvSpPr>
          <p:cNvPr id="6" name="Rectangle 1027"/>
          <p:cNvSpPr>
            <a:spLocks noGrp="1" noChangeArrowheads="1"/>
          </p:cNvSpPr>
          <p:nvPr>
            <p:ph idx="1"/>
          </p:nvPr>
        </p:nvSpPr>
        <p:spPr>
          <a:xfrm>
            <a:off x="0" y="1600201"/>
            <a:ext cx="9144000" cy="2833022"/>
          </a:xfrm>
        </p:spPr>
        <p:txBody>
          <a:bodyPr>
            <a:normAutofit/>
          </a:bodyPr>
          <a:lstStyle/>
          <a:p>
            <a:pPr eaLnBrk="1" hangingPunct="1"/>
            <a:r>
              <a:rPr lang="en-US" dirty="0" smtClean="0"/>
              <a:t>Light microscopes</a:t>
            </a:r>
          </a:p>
          <a:p>
            <a:pPr lvl="1" eaLnBrk="1" hangingPunct="1"/>
            <a:r>
              <a:rPr lang="en-US" dirty="0" smtClean="0"/>
              <a:t>500 X to 1500 X magnification</a:t>
            </a:r>
          </a:p>
          <a:p>
            <a:pPr lvl="1" eaLnBrk="1" hangingPunct="1"/>
            <a:r>
              <a:rPr lang="en-US" dirty="0" smtClean="0"/>
              <a:t>Resolution of ~0.2 µm</a:t>
            </a:r>
          </a:p>
          <a:p>
            <a:pPr lvl="1" eaLnBrk="1" hangingPunct="1"/>
            <a:r>
              <a:rPr lang="en-US" dirty="0" smtClean="0"/>
              <a:t>Limits reached by early 1930’s</a:t>
            </a:r>
          </a:p>
          <a:p>
            <a:pPr lvl="1" eaLnBrk="1" hangingPunct="1">
              <a:buFontTx/>
              <a:buNone/>
            </a:pPr>
            <a:endParaRPr lang="en-US" dirty="0" smtClean="0"/>
          </a:p>
        </p:txBody>
      </p:sp>
      <p:sp>
        <p:nvSpPr>
          <p:cNvPr id="3" name="Slide Number Placeholder 2"/>
          <p:cNvSpPr>
            <a:spLocks noGrp="1"/>
          </p:cNvSpPr>
          <p:nvPr>
            <p:ph type="sldNum" sz="quarter" idx="12"/>
          </p:nvPr>
        </p:nvSpPr>
        <p:spPr/>
        <p:txBody>
          <a:bodyPr/>
          <a:lstStyle/>
          <a:p>
            <a:fld id="{933591AE-FACB-47FB-8AAC-14349F9948F4}" type="slidenum">
              <a:rPr lang="en-US" smtClean="0"/>
              <a:t>9</a:t>
            </a:fld>
            <a:endParaRPr lang="en-US"/>
          </a:p>
        </p:txBody>
      </p:sp>
      <p:graphicFrame>
        <p:nvGraphicFramePr>
          <p:cNvPr id="9" name="Object 8"/>
          <p:cNvGraphicFramePr>
            <a:graphicFrameLocks noChangeAspect="1"/>
          </p:cNvGraphicFramePr>
          <p:nvPr>
            <p:extLst/>
          </p:nvPr>
        </p:nvGraphicFramePr>
        <p:xfrm>
          <a:off x="6387217" y="4876800"/>
          <a:ext cx="1912938" cy="1004888"/>
        </p:xfrm>
        <a:graphic>
          <a:graphicData uri="http://schemas.openxmlformats.org/presentationml/2006/ole">
            <mc:AlternateContent xmlns:mc="http://schemas.openxmlformats.org/markup-compatibility/2006">
              <mc:Choice xmlns:v="urn:schemas-microsoft-com:vml" Requires="v">
                <p:oleObj spid="_x0000_s1039" name="Equation" r:id="rId4" imgW="748975" imgH="393529" progId="Equation.3">
                  <p:embed/>
                </p:oleObj>
              </mc:Choice>
              <mc:Fallback>
                <p:oleObj name="Equation" r:id="rId4" imgW="748975" imgH="393529"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87217" y="4876800"/>
                        <a:ext cx="1912938" cy="1004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 name="Rectangle 1027"/>
          <p:cNvSpPr txBox="1">
            <a:spLocks noChangeArrowheads="1"/>
          </p:cNvSpPr>
          <p:nvPr/>
        </p:nvSpPr>
        <p:spPr>
          <a:xfrm>
            <a:off x="0" y="4433223"/>
            <a:ext cx="9144000" cy="2833022"/>
          </a:xfrm>
          <a:prstGeom prst="rect">
            <a:avLst/>
          </a:prstGeom>
        </p:spPr>
        <p:txBody>
          <a:bodyPr vert="horz" lIns="91440" tIns="45720" rIns="91440" bIns="45720" rtlCol="0">
            <a:normAutofit/>
          </a:bodyPr>
          <a:lstStyle>
            <a:lvl1pPr marL="237744" indent="0" algn="l" defTabSz="914400" rtl="0" eaLnBrk="1" latinLnBrk="0" hangingPunct="1">
              <a:spcBef>
                <a:spcPts val="0"/>
              </a:spcBef>
              <a:spcAft>
                <a:spcPts val="0"/>
              </a:spcAft>
              <a:buFont typeface="Arial" pitchFamily="34" charset="0"/>
              <a:buNone/>
              <a:defRPr sz="2800" kern="1200">
                <a:solidFill>
                  <a:schemeClr val="tx1"/>
                </a:solidFill>
                <a:latin typeface="+mn-lt"/>
                <a:ea typeface="+mn-ea"/>
                <a:cs typeface="+mn-cs"/>
              </a:defRPr>
            </a:lvl1pPr>
            <a:lvl2pPr marL="742950" indent="-285750" algn="l" defTabSz="914400" rtl="0" eaLnBrk="1" latinLnBrk="0" hangingPunct="1">
              <a:spcBef>
                <a:spcPts val="600"/>
              </a:spcBef>
              <a:spcAft>
                <a:spcPts val="600"/>
              </a:spcAft>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ts val="0"/>
              </a:spcBef>
              <a:spcAft>
                <a:spcPts val="600"/>
              </a:spcAft>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ts val="0"/>
              </a:spcBef>
              <a:spcAft>
                <a:spcPts val="600"/>
              </a:spcAft>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ts val="0"/>
              </a:spcBef>
              <a:spcAft>
                <a:spcPts val="600"/>
              </a:spcAft>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ct val="40000"/>
              </a:spcBef>
            </a:pPr>
            <a:r>
              <a:rPr lang="en-US" sz="2600" dirty="0"/>
              <a:t>Resolution dependent on:</a:t>
            </a:r>
            <a:endParaRPr lang="en-US" dirty="0"/>
          </a:p>
          <a:p>
            <a:pPr lvl="1"/>
            <a:r>
              <a:rPr lang="en-US" dirty="0"/>
              <a:t>wavelength of illumination (</a:t>
            </a:r>
            <a:r>
              <a:rPr lang="en-US" dirty="0">
                <a:sym typeface="Symbol" pitchFamily="18" charset="2"/>
              </a:rPr>
              <a:t></a:t>
            </a:r>
            <a:r>
              <a:rPr lang="en-US" dirty="0"/>
              <a:t>)</a:t>
            </a:r>
          </a:p>
          <a:p>
            <a:pPr lvl="1"/>
            <a:r>
              <a:rPr lang="en-US" dirty="0" smtClean="0"/>
              <a:t>Numerical Aperture (NA) </a:t>
            </a:r>
            <a:r>
              <a:rPr lang="en-US" dirty="0"/>
              <a:t>of lens system</a:t>
            </a:r>
          </a:p>
        </p:txBody>
      </p:sp>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24144" y="1338290"/>
            <a:ext cx="2962656" cy="2962656"/>
          </a:xfrm>
          <a:prstGeom prst="rect">
            <a:avLst/>
          </a:prstGeom>
        </p:spPr>
      </p:pic>
    </p:spTree>
    <p:extLst>
      <p:ext uri="{BB962C8B-B14F-4D97-AF65-F5344CB8AC3E}">
        <p14:creationId xmlns:p14="http://schemas.microsoft.com/office/powerpoint/2010/main" val="1872816515"/>
      </p:ext>
    </p:extLst>
  </p:cSld>
  <p:clrMapOvr>
    <a:masterClrMapping/>
  </p:clrMapOvr>
  <p:timing>
    <p:tnLst>
      <p:par>
        <p:cTn id="1" dur="indefinite" restart="never" nodeType="tmRoot"/>
      </p:par>
    </p:tnLst>
  </p:timing>
</p:sld>
</file>

<file path=ppt/theme/theme1.xml><?xml version="1.0" encoding="utf-8"?>
<a:theme xmlns:a="http://schemas.openxmlformats.org/drawingml/2006/main" name="SHINE_WhiteKnight">
  <a:themeElements>
    <a:clrScheme name="Blues_SHINE_BlueBase">
      <a:dk1>
        <a:sysClr val="windowText" lastClr="000000"/>
      </a:dk1>
      <a:lt1>
        <a:sysClr val="window" lastClr="FFFFFF"/>
      </a:lt1>
      <a:dk2>
        <a:srgbClr val="1F497D"/>
      </a:dk2>
      <a:lt2>
        <a:srgbClr val="EEECE1"/>
      </a:lt2>
      <a:accent1>
        <a:srgbClr val="59BCDD"/>
      </a:accent1>
      <a:accent2>
        <a:srgbClr val="5274EA"/>
      </a:accent2>
      <a:accent3>
        <a:srgbClr val="56F4F2"/>
      </a:accent3>
      <a:accent4>
        <a:srgbClr val="56A3F4"/>
      </a:accent4>
      <a:accent5>
        <a:srgbClr val="52EABD"/>
      </a:accent5>
      <a:accent6>
        <a:srgbClr val="E4B257"/>
      </a:accent6>
      <a:hlink>
        <a:srgbClr val="0000FF"/>
      </a:hlink>
      <a:folHlink>
        <a:srgbClr val="80008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SHINE_WhiteKnight</Template>
  <TotalTime>13331</TotalTime>
  <Words>1390</Words>
  <Application>Microsoft Office PowerPoint</Application>
  <PresentationFormat>On-screen Show (4:3)</PresentationFormat>
  <Paragraphs>227</Paragraphs>
  <Slides>30</Slides>
  <Notes>19</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42" baseType="lpstr">
      <vt:lpstr>Arial</vt:lpstr>
      <vt:lpstr>Bookman Old Style</vt:lpstr>
      <vt:lpstr>Calibri</vt:lpstr>
      <vt:lpstr>Franklin Gothic Book</vt:lpstr>
      <vt:lpstr>Franklin Gothic Medium</vt:lpstr>
      <vt:lpstr>Symbol</vt:lpstr>
      <vt:lpstr>Tahoma</vt:lpstr>
      <vt:lpstr>Times</vt:lpstr>
      <vt:lpstr>Verdana</vt:lpstr>
      <vt:lpstr>Wingdings 2</vt:lpstr>
      <vt:lpstr>SHINE_WhiteKnight</vt:lpstr>
      <vt:lpstr>Equation</vt:lpstr>
      <vt:lpstr>Nanotechnology Characterization</vt:lpstr>
      <vt:lpstr>Characterization Techniques</vt:lpstr>
      <vt:lpstr>0-D Nanoparticles</vt:lpstr>
      <vt:lpstr>UV-Vis Absorption</vt:lpstr>
      <vt:lpstr>UV-Vis Spectrometer</vt:lpstr>
      <vt:lpstr>Dynamic Light Scattering (DLS)</vt:lpstr>
      <vt:lpstr>Dynamic Light Scattering (DLS)</vt:lpstr>
      <vt:lpstr>Imaging Methods</vt:lpstr>
      <vt:lpstr>Resolution Limit</vt:lpstr>
      <vt:lpstr>Electron Microscopes</vt:lpstr>
      <vt:lpstr>Transmission Electron Microscope</vt:lpstr>
      <vt:lpstr>Transmission Electron Microscope</vt:lpstr>
      <vt:lpstr>TEM Images</vt:lpstr>
      <vt:lpstr>Scanning Electron Microscope</vt:lpstr>
      <vt:lpstr>Scanning Electron Microscope (SEM) </vt:lpstr>
      <vt:lpstr>Scanning Electron Microscope (SEM) </vt:lpstr>
      <vt:lpstr>Scanning Electron Microscope (SEM) </vt:lpstr>
      <vt:lpstr>Scanning Probe Microscopy</vt:lpstr>
      <vt:lpstr>Scanning Tunneling Microscope</vt:lpstr>
      <vt:lpstr>STM Images</vt:lpstr>
      <vt:lpstr>Atomic Force Microscope (AFM)</vt:lpstr>
      <vt:lpstr>Atomic Force Microscopy (AFM)</vt:lpstr>
      <vt:lpstr>Atomic Force Microscopy (AFM)</vt:lpstr>
      <vt:lpstr>Profilometery </vt:lpstr>
      <vt:lpstr>3-D Profilometery </vt:lpstr>
      <vt:lpstr>Image References</vt:lpstr>
      <vt:lpstr>Image References</vt:lpstr>
      <vt:lpstr>Image References</vt:lpstr>
      <vt:lpstr>Image References</vt:lpstr>
      <vt:lpstr>Image References</vt:lpstr>
    </vt:vector>
  </TitlesOfParts>
  <Company>NSCC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IT Services</dc:creator>
  <cp:lastModifiedBy>Kristine Schroeder</cp:lastModifiedBy>
  <cp:revision>125</cp:revision>
  <dcterms:created xsi:type="dcterms:W3CDTF">2013-06-25T18:17:58Z</dcterms:created>
  <dcterms:modified xsi:type="dcterms:W3CDTF">2016-08-06T21:19:48Z</dcterms:modified>
</cp:coreProperties>
</file>